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3" r:id="rId8"/>
    <p:sldId id="264" r:id="rId9"/>
    <p:sldId id="261" r:id="rId10"/>
    <p:sldId id="265" r:id="rId11"/>
    <p:sldId id="266" r:id="rId12"/>
  </p:sldIdLst>
  <p:sldSz cx="9144000" cy="5143500" type="screen16x9"/>
  <p:notesSz cx="6858000" cy="9144000"/>
  <p:embeddedFontLst>
    <p:embeddedFont>
      <p:font typeface="Proxima Nova" panose="02000506030000020004" pitchFamily="2" charset="0"/>
      <p:regular r:id="rId14"/>
      <p:bold r:id="rId15"/>
      <p:italic r:id="rId16"/>
      <p:boldItalic r:id="rId17"/>
    </p:embeddedFont>
    <p:embeddedFont>
      <p:font typeface="Proxima Nova Extrabold" panose="02000506030000020004" pitchFamily="2" charset="0"/>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NV5b//bvzsytAlONpQxEefGSu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E8C291-4802-4BD6-BDB1-04B3ADCEBCC3}">
  <a:tblStyle styleId="{D7E8C291-4802-4BD6-BDB1-04B3ADCEBCC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070"/>
  </p:normalViewPr>
  <p:slideViewPr>
    <p:cSldViewPr snapToGrid="0" snapToObjects="1">
      <p:cViewPr varScale="1">
        <p:scale>
          <a:sx n="158" d="100"/>
          <a:sy n="158"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mmonwealthfund.org/publications/issue-briefs/2020/nov/maternal-mortality-maternity-care-us-compared-10-countries#6"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pr.org/2017/12/07/568948782/black-mothers-keep-dying-after-giving-birth-shalon-irvings-story-explains-wh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She did go to her provider - her concerns turned away</a:t>
            </a:r>
            <a:endParaRPr/>
          </a:p>
          <a:p>
            <a:pPr marL="0" lvl="0" indent="0" algn="l" rtl="0">
              <a:lnSpc>
                <a:spcPct val="100000"/>
              </a:lnSpc>
              <a:spcBef>
                <a:spcPts val="0"/>
              </a:spcBef>
              <a:spcAft>
                <a:spcPts val="0"/>
              </a:spcAft>
              <a:buSzPts val="1100"/>
              <a:buNone/>
            </a:pPr>
            <a:r>
              <a:rPr lang="en"/>
              <a:t>Having the track of objective data </a:t>
            </a:r>
            <a:endParaRPr/>
          </a:p>
          <a:p>
            <a:pPr marL="0" lvl="0" indent="0" algn="l" rtl="0">
              <a:lnSpc>
                <a:spcPct val="100000"/>
              </a:lnSpc>
              <a:spcBef>
                <a:spcPts val="0"/>
              </a:spcBef>
              <a:spcAft>
                <a:spcPts val="0"/>
              </a:spcAft>
              <a:buSzPts val="1100"/>
              <a:buNone/>
            </a:pPr>
            <a:r>
              <a:rPr lang="en"/>
              <a:t>https://www.npr.org/2017/12/07/568948782/black-mothers-keep-dying-after-giving-birth-shalon-irvings-story-explains-why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Post as an action = given all of this, we belive we can reduce the the burden of these cardiovascular related diseases on maternal mortality through blood pressure monitoring</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Georgia is the worst place for Black mothers to give birth in the United States. </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They have 4x more likely to die than white mothers</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Their voices are more likely to be ignored when expressing pain or requesting additional care</a:t>
            </a: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second leading cause of maternal mortality is high blood pressure. 80% of maternal deaths can be avoided with: </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Access to care</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Access to information</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Timely diagnosis</a:t>
            </a:r>
            <a:endParaRPr>
              <a:solidFill>
                <a:schemeClr val="dk1"/>
              </a:solidFill>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Right and timely treatment </a:t>
            </a:r>
            <a:endParaRPr sz="1500">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r>
              <a:rPr lang="en" sz="1500">
                <a:solidFill>
                  <a:schemeClr val="dk1"/>
                </a:solidFill>
                <a:highlight>
                  <a:srgbClr val="FFFFFF"/>
                </a:highlight>
                <a:latin typeface="Times New Roman"/>
                <a:ea typeface="Times New Roman"/>
                <a:cs typeface="Times New Roman"/>
                <a:sym typeface="Times New Roman"/>
              </a:rPr>
              <a:t>In the first week postpartum, severe bleeding, high blood pressure, and infection are the most common contributors to maternal deaths, while cardiomyopathy is the leading cause of late deaths.</a:t>
            </a:r>
            <a:r>
              <a:rPr lang="en" sz="115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6</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u="sng">
                <a:solidFill>
                  <a:schemeClr val="dk1"/>
                </a:solidFill>
                <a:hlinkClick r:id="rId4">
                  <a:extLst>
                    <a:ext uri="{A12FA001-AC4F-418D-AE19-62706E023703}">
                      <ahyp:hlinkClr xmlns:ahyp="http://schemas.microsoft.com/office/drawing/2018/hyperlinkcolor" val="tx"/>
                    </a:ext>
                  </a:extLst>
                </a:hlinkClick>
              </a:rPr>
              <a:t>https://www.npr.org/2017/12/07/568948782/black-mothers-keep-dying-after-giving-birth-shalon-irvings-story-explains-why</a:t>
            </a:r>
            <a:r>
              <a:rPr lang="en">
                <a:solidFill>
                  <a:schemeClr val="dk1"/>
                </a:solidFill>
              </a:rPr>
              <a:t> </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sz="900">
                <a:solidFill>
                  <a:schemeClr val="dk1"/>
                </a:solidFill>
                <a:latin typeface="Courier New"/>
                <a:ea typeface="Courier New"/>
                <a:cs typeface="Courier New"/>
                <a:sym typeface="Courier New"/>
              </a:rPr>
              <a:t>Hoppe, K. K., Thomas, N., Fedenia, K., Zernick, M., Zella, J. B., Shah, D. M., … Johnson, H. (2019). 451: A non-randomized controlled study: Telehealth with remote patient monitoring vs standard care for postpartum hypertension. American Journal of Obstetrics and Gynecology, 220(1). doi: 10.1016/j.ajog.2018.11.472</a:t>
            </a: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100"/>
              <a:buNone/>
            </a:pPr>
            <a:r>
              <a:rPr lang="en" sz="900">
                <a:solidFill>
                  <a:schemeClr val="dk1"/>
                </a:solidFill>
                <a:latin typeface="Courier New"/>
                <a:ea typeface="Courier New"/>
                <a:cs typeface="Courier New"/>
                <a:sym typeface="Courier New"/>
              </a:rPr>
              <a:t>Hoppe, K. K., Williams, M., Thomas, N., Zella, J. B., Drewry, A., Kim, K., … Johnson, H. M. (2019). Telehealth with remote blood pressure monitoring for postpartum hypertension: A prospective single-cohort feasibility study. Pregnancy Hypertension, 15, 171–176. doi: 10.1016/j.preghy.2018.12.007</a:t>
            </a: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100"/>
              <a:buNone/>
            </a:pPr>
            <a:r>
              <a:rPr lang="en" sz="900">
                <a:solidFill>
                  <a:schemeClr val="dk1"/>
                </a:solidFill>
                <a:latin typeface="Courier New"/>
                <a:ea typeface="Courier New"/>
                <a:cs typeface="Courier New"/>
                <a:sym typeface="Courier New"/>
              </a:rPr>
              <a:t>Optimizing postpartum care. ACOG Committee Opinion No. 736. American College of Obstetricians and Gynecologists. Obstet Gynecol 2018;131:e140–50.</a:t>
            </a:r>
            <a:endParaRPr sz="900">
              <a:solidFill>
                <a:schemeClr val="dk1"/>
              </a:solidFill>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sz="900">
              <a:solidFill>
                <a:schemeClr val="dk1"/>
              </a:solidFill>
              <a:latin typeface="Courier New"/>
              <a:ea typeface="Courier New"/>
              <a:cs typeface="Courier New"/>
              <a:sym typeface="Courier New"/>
            </a:endParaRPr>
          </a:p>
          <a:p>
            <a:pPr marL="76200" marR="76200" lvl="0" indent="0" algn="l" rtl="0">
              <a:lnSpc>
                <a:spcPct val="150001"/>
              </a:lnSpc>
              <a:spcBef>
                <a:spcPts val="300"/>
              </a:spcBef>
              <a:spcAft>
                <a:spcPts val="0"/>
              </a:spcAft>
              <a:buClr>
                <a:schemeClr val="dk1"/>
              </a:buClr>
              <a:buSzPts val="1100"/>
              <a:buFont typeface="Arial"/>
              <a:buNone/>
            </a:pPr>
            <a:r>
              <a:rPr lang="en" sz="900">
                <a:solidFill>
                  <a:schemeClr val="dk1"/>
                </a:solidFill>
                <a:latin typeface="Courier New"/>
                <a:ea typeface="Courier New"/>
                <a:cs typeface="Courier New"/>
                <a:sym typeface="Courier New"/>
              </a:rPr>
              <a:t>Hauspurg A, Lemon LS, Quinn BA, Binstock A, Larkin J, Beigi RH, Watson AR, Simhan HN. A Postpartum Remote Hypertension Monitoring Protocol Implemented at the Hospital Level. Obstet Gynecol. 2019 Oct;134(4):685-691. doi: 10.1097/AOG.0000000000003479. PMID: 31503166; PMCID: PMC7289450.</a:t>
            </a:r>
            <a:endParaRPr sz="900">
              <a:solidFill>
                <a:schemeClr val="dk1"/>
              </a:solidFill>
              <a:latin typeface="Courier New"/>
              <a:ea typeface="Courier New"/>
              <a:cs typeface="Courier New"/>
              <a:sym typeface="Courier New"/>
            </a:endParaRPr>
          </a:p>
          <a:p>
            <a:pPr marL="0" lvl="0" indent="0" algn="l" rtl="0">
              <a:lnSpc>
                <a:spcPct val="100000"/>
              </a:lnSpc>
              <a:spcBef>
                <a:spcPts val="300"/>
              </a:spcBef>
              <a:spcAft>
                <a:spcPts val="0"/>
              </a:spcAft>
              <a:buSzPts val="1100"/>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300">
              <a:solidFill>
                <a:schemeClr val="dk1"/>
              </a:solidFill>
              <a:highlight>
                <a:schemeClr val="lt1"/>
              </a:highlight>
              <a:latin typeface="Proxima Nova"/>
              <a:ea typeface="Proxima Nova"/>
              <a:cs typeface="Proxima Nova"/>
              <a:sym typeface="Proxima Nova"/>
            </a:endParaRPr>
          </a:p>
          <a:p>
            <a:pPr marL="0" lvl="0" indent="0" algn="l" rtl="0">
              <a:lnSpc>
                <a:spcPct val="100000"/>
              </a:lnSpc>
              <a:spcBef>
                <a:spcPts val="0"/>
              </a:spcBef>
              <a:spcAft>
                <a:spcPts val="0"/>
              </a:spcAft>
              <a:buSzPts val="1100"/>
              <a:buNone/>
            </a:pPr>
            <a:r>
              <a:rPr lang="en" sz="1150">
                <a:solidFill>
                  <a:schemeClr val="dk1"/>
                </a:solidFill>
                <a:highlight>
                  <a:schemeClr val="lt1"/>
                </a:highlight>
              </a:rPr>
              <a:t>Our solution is to provide bluetooth enabled blood pressure monitors to mothers during discharge after delivery. Discharge nurses will offer training and assistance with the initial app setup and calibration. Women will be prompted to take their blood pressure daily in the postpartum period up to 6 weeks and their blood pressure readings will be integrated back to the provider systems. On the provider side, the data is tracked and used to initiate an alert to take action for outreach. Automated emails will be sent on their behalf to schedule follow ups or in the acute cases phone calls directly to the patient. Providers are given context for the outreach with a simplified UI that prevents providers from needing to train their staff. These alerts are also meant to avoid adding to the alarm fatigue that hospitals endure on a day to day basis. Our goal is to help providers recognize the issue with digestible data, giving admin and physicians the data they need to track and recognize this issue.</a:t>
            </a:r>
            <a:endParaRPr sz="1300">
              <a:solidFill>
                <a:schemeClr val="dk1"/>
              </a:solidFill>
              <a:highlight>
                <a:schemeClr val="lt1"/>
              </a:highlight>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sz="1300">
              <a:solidFill>
                <a:srgbClr val="1B063B"/>
              </a:solidFill>
              <a:latin typeface="Proxima Nova"/>
              <a:ea typeface="Proxima Nova"/>
              <a:cs typeface="Proxima Nova"/>
              <a:sym typeface="Proxima Nova"/>
            </a:endParaRPr>
          </a:p>
          <a:p>
            <a:pPr marL="457200" lvl="0" indent="0" algn="l" rtl="0">
              <a:lnSpc>
                <a:spcPct val="100000"/>
              </a:lnSpc>
              <a:spcBef>
                <a:spcPts val="1000"/>
              </a:spcBef>
              <a:spcAft>
                <a:spcPts val="10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Now we know that the idea of a home blood pressure monitoring system isn’t a new approach. Our system, in particular, is expanding upon what was a successful pilot program start in Pittsburgh and bringing that to Georgia and in particular Black mothers in GA. The initial study showed high compliance, high retention, and high patient satisfaction. </a:t>
            </a:r>
          </a:p>
          <a:p>
            <a:pPr marL="0" lvl="0" indent="0" algn="l" rtl="0">
              <a:lnSpc>
                <a:spcPct val="100000"/>
              </a:lnSpc>
              <a:spcBef>
                <a:spcPts val="0"/>
              </a:spcBef>
              <a:spcAft>
                <a:spcPts val="0"/>
              </a:spcAft>
              <a:buSzPts val="1100"/>
              <a:buNone/>
            </a:pPr>
            <a:r>
              <a:rPr lang="en" dirty="0"/>
              <a:t>We also envision adding an extra layer in automating the data integration that is coming from the home blood pressure monitor to a providers electronic record system at the hospital. This automation gets eyes on a patient sooner and more often during her postpartum weeks. </a:t>
            </a:r>
          </a:p>
          <a:p>
            <a:pPr marL="0" lvl="0" indent="0" algn="l" rtl="0">
              <a:lnSpc>
                <a:spcPct val="100000"/>
              </a:lnSpc>
              <a:spcBef>
                <a:spcPts val="0"/>
              </a:spcBef>
              <a:spcAft>
                <a:spcPts val="0"/>
              </a:spcAft>
              <a:buSzPts val="1100"/>
              <a:buNone/>
            </a:pPr>
            <a:r>
              <a:rPr lang="en" dirty="0"/>
              <a:t>This tracking of the data also decreases the time it takes to get to a decision tree like this one and allows for action to be taken. Action could include the adjustment of medications or appointments while the patient is still at home instead of having to come in multiple times postpartum into the clinic. This technology more importantly support women by giving them objective data to back up their voices when talking with their provider about concerns they may have and how they are feeling in these postpartum weeks.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This could have been especially helpful for a case like Shalon Irving’s, where she did bring up her concerns to her provider, but having multiple data points of high blood pressure readings could have amplified her concerns while giving the provider enough readings to support an earlier diagnosis.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know that this is an issue that impacts mothers across socioeconomic groups. We believe that there is a large financial incentive for payers to support this initiative to reduce acute returns. We want to leverage this interest to fund a two stage pilot project in Georgia. THis pilot project will be use to judge efficacy and report on findings. We can use this information to drive adoption across medicaid providers.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2e6b09d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2e6b09d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2e6b09d3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2e6b09d3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reaker Slide 2">
  <p:cSld name="CUSTOM_9">
    <p:spTree>
      <p:nvGrpSpPr>
        <p:cNvPr id="1" name="Shape 8"/>
        <p:cNvGrpSpPr/>
        <p:nvPr/>
      </p:nvGrpSpPr>
      <p:grpSpPr>
        <a:xfrm>
          <a:off x="0" y="0"/>
          <a:ext cx="0" cy="0"/>
          <a:chOff x="0" y="0"/>
          <a:chExt cx="0" cy="0"/>
        </a:xfrm>
      </p:grpSpPr>
      <p:sp>
        <p:nvSpPr>
          <p:cNvPr id="9" name="Google Shape;9;p12"/>
          <p:cNvSpPr/>
          <p:nvPr/>
        </p:nvSpPr>
        <p:spPr>
          <a:xfrm>
            <a:off x="-15400" y="-2625"/>
            <a:ext cx="9159300" cy="5179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2"/>
          <p:cNvSpPr txBox="1">
            <a:spLocks noGrp="1"/>
          </p:cNvSpPr>
          <p:nvPr>
            <p:ph type="title"/>
          </p:nvPr>
        </p:nvSpPr>
        <p:spPr>
          <a:xfrm>
            <a:off x="344373" y="2280675"/>
            <a:ext cx="5131200" cy="576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5"/>
              </a:buClr>
              <a:buSzPts val="2900"/>
              <a:buFont typeface="Proxima Nova"/>
              <a:buNone/>
              <a:defRPr sz="2900" b="0" i="0" u="none" strike="noStrike" cap="none">
                <a:solidFill>
                  <a:schemeClr val="accent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11;p12"/>
          <p:cNvSpPr/>
          <p:nvPr/>
        </p:nvSpPr>
        <p:spPr>
          <a:xfrm>
            <a:off x="791200" y="2317875"/>
            <a:ext cx="570900" cy="30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txBox="1"/>
          <p:nvPr/>
        </p:nvSpPr>
        <p:spPr>
          <a:xfrm>
            <a:off x="6482412" y="2605053"/>
            <a:ext cx="39150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endParaRPr sz="20000" b="0" i="0" u="none" strike="noStrike" cap="none">
              <a:solidFill>
                <a:srgbClr val="FFFFFF"/>
              </a:solidFill>
              <a:latin typeface="Proxima Nova Extrabold"/>
              <a:ea typeface="Proxima Nova Extrabold"/>
              <a:cs typeface="Proxima Nova Extrabold"/>
              <a:sym typeface="Proxima Nova Extrabold"/>
            </a:endParaRPr>
          </a:p>
        </p:txBody>
      </p:sp>
      <p:sp>
        <p:nvSpPr>
          <p:cNvPr id="13" name="Google Shape;13;p12"/>
          <p:cNvSpPr/>
          <p:nvPr/>
        </p:nvSpPr>
        <p:spPr>
          <a:xfrm>
            <a:off x="457200" y="2317875"/>
            <a:ext cx="570900" cy="30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14;p12"/>
          <p:cNvPicPr preferRelativeResize="0"/>
          <p:nvPr/>
        </p:nvPicPr>
        <p:blipFill rotWithShape="1">
          <a:blip r:embed="rId2">
            <a:alphaModFix amt="40000"/>
          </a:blip>
          <a:srcRect l="3845" t="9297" r="57647" b="14179"/>
          <a:stretch/>
        </p:blipFill>
        <p:spPr>
          <a:xfrm>
            <a:off x="-15400" y="0"/>
            <a:ext cx="1053016" cy="51801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White - 1">
  <p:cSld name="CUSTOM_3">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369915" y="560175"/>
            <a:ext cx="22167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9pPr>
          </a:lstStyle>
          <a:p>
            <a:endParaRPr/>
          </a:p>
        </p:txBody>
      </p:sp>
      <p:sp>
        <p:nvSpPr>
          <p:cNvPr id="85" name="Google Shape;85;p21"/>
          <p:cNvSpPr txBox="1">
            <a:spLocks noGrp="1"/>
          </p:cNvSpPr>
          <p:nvPr>
            <p:ph type="title" idx="2"/>
          </p:nvPr>
        </p:nvSpPr>
        <p:spPr>
          <a:xfrm>
            <a:off x="369915" y="209581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6" name="Google Shape;86;p21"/>
          <p:cNvSpPr txBox="1">
            <a:spLocks noGrp="1"/>
          </p:cNvSpPr>
          <p:nvPr>
            <p:ph type="title" idx="3"/>
          </p:nvPr>
        </p:nvSpPr>
        <p:spPr>
          <a:xfrm>
            <a:off x="3273298" y="209581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7" name="Google Shape;87;p21"/>
          <p:cNvSpPr txBox="1">
            <a:spLocks noGrp="1"/>
          </p:cNvSpPr>
          <p:nvPr>
            <p:ph type="title" idx="4"/>
          </p:nvPr>
        </p:nvSpPr>
        <p:spPr>
          <a:xfrm>
            <a:off x="6057900" y="209581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88" name="Google Shape;88;p21"/>
          <p:cNvSpPr txBox="1">
            <a:spLocks noGrp="1"/>
          </p:cNvSpPr>
          <p:nvPr>
            <p:ph type="title" idx="5"/>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89" name="Google Shape;89;p21"/>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lide Purple - 1">
  <p:cSld name="CUSTOM_13">
    <p:bg>
      <p:bgPr>
        <a:solidFill>
          <a:schemeClr val="accent5"/>
        </a:solid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3308812" y="1623175"/>
            <a:ext cx="3945900" cy="2546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 name="Google Shape;92;p22"/>
          <p:cNvSpPr txBox="1">
            <a:spLocks noGrp="1"/>
          </p:cNvSpPr>
          <p:nvPr>
            <p:ph type="title" idx="2"/>
          </p:nvPr>
        </p:nvSpPr>
        <p:spPr>
          <a:xfrm>
            <a:off x="3282900" y="1219075"/>
            <a:ext cx="3453300" cy="404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1700"/>
              <a:buFont typeface="Proxima Nova"/>
              <a:buNone/>
              <a:defRPr sz="1700" b="1"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900"/>
              <a:buFont typeface="Arial"/>
              <a:buNone/>
              <a:defRPr sz="900" b="0" i="0" u="none" strike="noStrike" cap="none">
                <a:solidFill>
                  <a:schemeClr val="accent1"/>
                </a:solidFill>
                <a:latin typeface="Arial"/>
                <a:ea typeface="Arial"/>
                <a:cs typeface="Arial"/>
                <a:sym typeface="Arial"/>
              </a:defRPr>
            </a:lvl9pPr>
          </a:lstStyle>
          <a:p>
            <a:endParaRPr/>
          </a:p>
        </p:txBody>
      </p:sp>
      <p:sp>
        <p:nvSpPr>
          <p:cNvPr id="93" name="Google Shape;93;p22"/>
          <p:cNvSpPr txBox="1">
            <a:spLocks noGrp="1"/>
          </p:cNvSpPr>
          <p:nvPr>
            <p:ph type="title" idx="3"/>
          </p:nvPr>
        </p:nvSpPr>
        <p:spPr>
          <a:xfrm>
            <a:off x="364372" y="1219075"/>
            <a:ext cx="2628900" cy="147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500"/>
              <a:buFont typeface="Proxima Nova"/>
              <a:buNone/>
              <a:defRPr sz="25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9pPr>
          </a:lstStyle>
          <a:p>
            <a:endParaRPr/>
          </a:p>
        </p:txBody>
      </p:sp>
      <p:sp>
        <p:nvSpPr>
          <p:cNvPr id="94" name="Google Shape;94;p22"/>
          <p:cNvSpPr txBox="1">
            <a:spLocks noGrp="1"/>
          </p:cNvSpPr>
          <p:nvPr>
            <p:ph type="title" idx="4"/>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95" name="Google Shape;95;p22"/>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White - 2">
  <p:cSld name="CUSTOM_21">
    <p:spTree>
      <p:nvGrpSpPr>
        <p:cNvPr id="1" name="Shape 96"/>
        <p:cNvGrpSpPr/>
        <p:nvPr/>
      </p:nvGrpSpPr>
      <p:grpSpPr>
        <a:xfrm>
          <a:off x="0" y="0"/>
          <a:ext cx="0" cy="0"/>
          <a:chOff x="0" y="0"/>
          <a:chExt cx="0" cy="0"/>
        </a:xfrm>
      </p:grpSpPr>
      <p:sp>
        <p:nvSpPr>
          <p:cNvPr id="97" name="Google Shape;97;p23"/>
          <p:cNvSpPr/>
          <p:nvPr/>
        </p:nvSpPr>
        <p:spPr>
          <a:xfrm>
            <a:off x="-36600" y="0"/>
            <a:ext cx="3137400" cy="5143500"/>
          </a:xfrm>
          <a:prstGeom prst="rect">
            <a:avLst/>
          </a:prstGeom>
          <a:solidFill>
            <a:srgbClr val="D7D7D7">
              <a:alpha val="219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3"/>
          <p:cNvSpPr txBox="1">
            <a:spLocks noGrp="1"/>
          </p:cNvSpPr>
          <p:nvPr>
            <p:ph type="title"/>
          </p:nvPr>
        </p:nvSpPr>
        <p:spPr>
          <a:xfrm>
            <a:off x="3308812" y="1623175"/>
            <a:ext cx="3945900" cy="2546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title" idx="2"/>
          </p:nvPr>
        </p:nvSpPr>
        <p:spPr>
          <a:xfrm>
            <a:off x="3282900" y="1219075"/>
            <a:ext cx="3453300" cy="404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1800"/>
              <a:buFont typeface="Proxima Nova"/>
              <a:buNone/>
              <a:defRPr sz="1800" b="1"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000"/>
              <a:buFont typeface="Arial"/>
              <a:buNone/>
              <a:defRPr sz="1000" b="0" i="0" u="none" strike="noStrike" cap="none">
                <a:solidFill>
                  <a:schemeClr val="accent1"/>
                </a:solidFill>
                <a:latin typeface="Arial"/>
                <a:ea typeface="Arial"/>
                <a:cs typeface="Arial"/>
                <a:sym typeface="Arial"/>
              </a:defRPr>
            </a:lvl9pPr>
          </a:lstStyle>
          <a:p>
            <a:endParaRPr/>
          </a:p>
        </p:txBody>
      </p:sp>
      <p:sp>
        <p:nvSpPr>
          <p:cNvPr id="100" name="Google Shape;100;p23"/>
          <p:cNvSpPr txBox="1">
            <a:spLocks noGrp="1"/>
          </p:cNvSpPr>
          <p:nvPr>
            <p:ph type="title" idx="3"/>
          </p:nvPr>
        </p:nvSpPr>
        <p:spPr>
          <a:xfrm>
            <a:off x="364372" y="1219075"/>
            <a:ext cx="2628900" cy="147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500"/>
              <a:buFont typeface="Proxima Nova"/>
              <a:buNone/>
              <a:defRPr sz="25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700"/>
              <a:buFont typeface="Proxima Nova"/>
              <a:buNone/>
              <a:defRPr sz="1700" b="0" i="0" u="none" strike="noStrike" cap="none">
                <a:solidFill>
                  <a:schemeClr val="accent1"/>
                </a:solidFill>
                <a:latin typeface="Proxima Nova"/>
                <a:ea typeface="Proxima Nova"/>
                <a:cs typeface="Proxima Nova"/>
                <a:sym typeface="Proxima Nova"/>
              </a:defRPr>
            </a:lvl9pPr>
          </a:lstStyle>
          <a:p>
            <a:endParaRPr/>
          </a:p>
        </p:txBody>
      </p:sp>
      <p:sp>
        <p:nvSpPr>
          <p:cNvPr id="101" name="Google Shape;101;p23"/>
          <p:cNvSpPr txBox="1">
            <a:spLocks noGrp="1"/>
          </p:cNvSpPr>
          <p:nvPr>
            <p:ph type="title" idx="4"/>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2" name="Google Shape;102;p23"/>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White Photo">
  <p:cSld name="CUSTOM_15">
    <p:spTree>
      <p:nvGrpSpPr>
        <p:cNvPr id="1" name="Shape 103"/>
        <p:cNvGrpSpPr/>
        <p:nvPr/>
      </p:nvGrpSpPr>
      <p:grpSpPr>
        <a:xfrm>
          <a:off x="0" y="0"/>
          <a:ext cx="0" cy="0"/>
          <a:chOff x="0" y="0"/>
          <a:chExt cx="0" cy="0"/>
        </a:xfrm>
      </p:grpSpPr>
      <p:pic>
        <p:nvPicPr>
          <p:cNvPr id="104" name="Google Shape;104;p24"/>
          <p:cNvPicPr preferRelativeResize="0"/>
          <p:nvPr/>
        </p:nvPicPr>
        <p:blipFill rotWithShape="1">
          <a:blip r:embed="rId2">
            <a:alphaModFix/>
          </a:blip>
          <a:srcRect r="20063"/>
          <a:stretch/>
        </p:blipFill>
        <p:spPr>
          <a:xfrm>
            <a:off x="3257550" y="639100"/>
            <a:ext cx="5400678" cy="4504404"/>
          </a:xfrm>
          <a:prstGeom prst="rect">
            <a:avLst/>
          </a:prstGeom>
          <a:noFill/>
          <a:ln>
            <a:noFill/>
          </a:ln>
        </p:spPr>
      </p:pic>
      <p:sp>
        <p:nvSpPr>
          <p:cNvPr id="105" name="Google Shape;105;p24"/>
          <p:cNvSpPr txBox="1">
            <a:spLocks noGrp="1"/>
          </p:cNvSpPr>
          <p:nvPr>
            <p:ph type="title"/>
          </p:nvPr>
        </p:nvSpPr>
        <p:spPr>
          <a:xfrm>
            <a:off x="368838" y="1235450"/>
            <a:ext cx="22167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9pPr>
          </a:lstStyle>
          <a:p>
            <a:endParaRPr/>
          </a:p>
        </p:txBody>
      </p:sp>
      <p:sp>
        <p:nvSpPr>
          <p:cNvPr id="106" name="Google Shape;106;p24"/>
          <p:cNvSpPr txBox="1">
            <a:spLocks noGrp="1"/>
          </p:cNvSpPr>
          <p:nvPr>
            <p:ph type="title" idx="2"/>
          </p:nvPr>
        </p:nvSpPr>
        <p:spPr>
          <a:xfrm>
            <a:off x="368838" y="209581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7" name="Google Shape;107;p24"/>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08" name="Google Shape;108;p24"/>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Center Topic">
  <p:cSld name="CUSTOM_11">
    <p:spTree>
      <p:nvGrpSpPr>
        <p:cNvPr id="1" name="Shape 109"/>
        <p:cNvGrpSpPr/>
        <p:nvPr/>
      </p:nvGrpSpPr>
      <p:grpSpPr>
        <a:xfrm>
          <a:off x="0" y="0"/>
          <a:ext cx="0" cy="0"/>
          <a:chOff x="0" y="0"/>
          <a:chExt cx="0" cy="0"/>
        </a:xfrm>
      </p:grpSpPr>
      <p:sp>
        <p:nvSpPr>
          <p:cNvPr id="110" name="Google Shape;110;p25"/>
          <p:cNvSpPr txBox="1">
            <a:spLocks noGrp="1"/>
          </p:cNvSpPr>
          <p:nvPr>
            <p:ph type="title"/>
          </p:nvPr>
        </p:nvSpPr>
        <p:spPr>
          <a:xfrm>
            <a:off x="2233950" y="2322225"/>
            <a:ext cx="4676100" cy="618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1"/>
              </a:buClr>
              <a:buSzPts val="2400"/>
              <a:buFont typeface="Proxima Nova"/>
              <a:buNone/>
              <a:defRPr sz="24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1" name="Google Shape;111;p25"/>
          <p:cNvSpPr txBox="1">
            <a:spLocks noGrp="1"/>
          </p:cNvSpPr>
          <p:nvPr>
            <p:ph type="subTitle" idx="1"/>
          </p:nvPr>
        </p:nvSpPr>
        <p:spPr>
          <a:xfrm>
            <a:off x="3449700" y="1765525"/>
            <a:ext cx="2244600" cy="272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100"/>
              <a:buFont typeface="Proxima Nova"/>
              <a:buNone/>
              <a:defRPr sz="11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pic>
        <p:nvPicPr>
          <p:cNvPr id="112" name="Google Shape;112;p25"/>
          <p:cNvPicPr preferRelativeResize="0"/>
          <p:nvPr/>
        </p:nvPicPr>
        <p:blipFill rotWithShape="1">
          <a:blip r:embed="rId2">
            <a:alphaModFix amt="40000"/>
          </a:blip>
          <a:srcRect l="3845" t="9297" r="57647" b="14179"/>
          <a:stretch/>
        </p:blipFill>
        <p:spPr>
          <a:xfrm>
            <a:off x="0" y="-39550"/>
            <a:ext cx="1045576" cy="5143500"/>
          </a:xfrm>
          <a:prstGeom prst="rect">
            <a:avLst/>
          </a:prstGeom>
          <a:noFill/>
          <a:ln>
            <a:noFill/>
          </a:ln>
        </p:spPr>
      </p:pic>
      <p:sp>
        <p:nvSpPr>
          <p:cNvPr id="113" name="Google Shape;113;p25"/>
          <p:cNvSpPr txBox="1">
            <a:spLocks noGrp="1"/>
          </p:cNvSpPr>
          <p:nvPr>
            <p:ph type="title" idx="2"/>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4" name="Google Shape;114;p25"/>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hases">
  <p:cSld name="CUSTOM_19">
    <p:spTree>
      <p:nvGrpSpPr>
        <p:cNvPr id="1" name="Shape 115"/>
        <p:cNvGrpSpPr/>
        <p:nvPr/>
      </p:nvGrpSpPr>
      <p:grpSpPr>
        <a:xfrm>
          <a:off x="0" y="0"/>
          <a:ext cx="0" cy="0"/>
          <a:chOff x="0" y="0"/>
          <a:chExt cx="0" cy="0"/>
        </a:xfrm>
      </p:grpSpPr>
      <p:pic>
        <p:nvPicPr>
          <p:cNvPr id="116" name="Google Shape;116;p26"/>
          <p:cNvPicPr preferRelativeResize="0"/>
          <p:nvPr/>
        </p:nvPicPr>
        <p:blipFill rotWithShape="1">
          <a:blip r:embed="rId2">
            <a:alphaModFix amt="40000"/>
          </a:blip>
          <a:srcRect l="3845" t="9297" r="57647" b="14179"/>
          <a:stretch/>
        </p:blipFill>
        <p:spPr>
          <a:xfrm rot="-5400000">
            <a:off x="3783312" y="-223037"/>
            <a:ext cx="1577376" cy="9155700"/>
          </a:xfrm>
          <a:prstGeom prst="rect">
            <a:avLst/>
          </a:prstGeom>
          <a:noFill/>
          <a:ln>
            <a:noFill/>
          </a:ln>
        </p:spPr>
      </p:pic>
      <p:sp>
        <p:nvSpPr>
          <p:cNvPr id="117" name="Google Shape;117;p26"/>
          <p:cNvSpPr txBox="1">
            <a:spLocks noGrp="1"/>
          </p:cNvSpPr>
          <p:nvPr>
            <p:ph type="subTitle" idx="1"/>
          </p:nvPr>
        </p:nvSpPr>
        <p:spPr>
          <a:xfrm>
            <a:off x="3572000" y="1538600"/>
            <a:ext cx="1830300" cy="220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4"/>
              </a:buClr>
              <a:buSzPts val="800"/>
              <a:buFont typeface="Proxima Nova"/>
              <a:buNone/>
              <a:defRPr sz="8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2pPr>
            <a:lvl3pPr marR="0" lvl="2"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3pPr>
            <a:lvl4pPr marR="0" lvl="3"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4pPr>
            <a:lvl5pPr marR="0" lvl="4"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5pPr>
            <a:lvl6pPr marR="0" lvl="5"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6pPr>
            <a:lvl7pPr marR="0" lvl="6"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7pPr>
            <a:lvl8pPr marR="0" lvl="7"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8pPr>
            <a:lvl9pPr marR="0" lvl="8" algn="l" rtl="0">
              <a:lnSpc>
                <a:spcPct val="100000"/>
              </a:lnSpc>
              <a:spcBef>
                <a:spcPts val="0"/>
              </a:spcBef>
              <a:spcAft>
                <a:spcPts val="0"/>
              </a:spcAft>
              <a:buClr>
                <a:schemeClr val="accent4"/>
              </a:buClr>
              <a:buSzPts val="1400"/>
              <a:buFont typeface="Arial"/>
              <a:buNone/>
              <a:defRPr sz="1400" b="0" i="0" u="none" strike="noStrike" cap="none">
                <a:solidFill>
                  <a:schemeClr val="accent4"/>
                </a:solidFill>
                <a:latin typeface="Arial"/>
                <a:ea typeface="Arial"/>
                <a:cs typeface="Arial"/>
                <a:sym typeface="Arial"/>
              </a:defRPr>
            </a:lvl9pPr>
          </a:lstStyle>
          <a:p>
            <a:endParaRPr/>
          </a:p>
        </p:txBody>
      </p:sp>
      <p:sp>
        <p:nvSpPr>
          <p:cNvPr id="118" name="Google Shape;118;p26"/>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9" name="Google Shape;119;p26"/>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Large Photo">
  <p:cSld name="CUSTOM_12">
    <p:spTree>
      <p:nvGrpSpPr>
        <p:cNvPr id="1" name="Shape 120"/>
        <p:cNvGrpSpPr/>
        <p:nvPr/>
      </p:nvGrpSpPr>
      <p:grpSpPr>
        <a:xfrm>
          <a:off x="0" y="0"/>
          <a:ext cx="0" cy="0"/>
          <a:chOff x="0" y="0"/>
          <a:chExt cx="0" cy="0"/>
        </a:xfrm>
      </p:grpSpPr>
      <p:pic>
        <p:nvPicPr>
          <p:cNvPr id="121" name="Google Shape;121;p27"/>
          <p:cNvPicPr preferRelativeResize="0"/>
          <p:nvPr/>
        </p:nvPicPr>
        <p:blipFill rotWithShape="1">
          <a:blip r:embed="rId2">
            <a:alphaModFix/>
          </a:blip>
          <a:srcRect t="20223" b="25339"/>
          <a:stretch/>
        </p:blipFill>
        <p:spPr>
          <a:xfrm>
            <a:off x="0" y="0"/>
            <a:ext cx="9182674" cy="3347972"/>
          </a:xfrm>
          <a:prstGeom prst="rect">
            <a:avLst/>
          </a:prstGeom>
          <a:noFill/>
          <a:ln>
            <a:noFill/>
          </a:ln>
        </p:spPr>
      </p:pic>
      <p:sp>
        <p:nvSpPr>
          <p:cNvPr id="122" name="Google Shape;122;p27"/>
          <p:cNvSpPr txBox="1">
            <a:spLocks noGrp="1"/>
          </p:cNvSpPr>
          <p:nvPr>
            <p:ph type="title"/>
          </p:nvPr>
        </p:nvSpPr>
        <p:spPr>
          <a:xfrm>
            <a:off x="367442" y="381896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23" name="Google Shape;123;p27"/>
          <p:cNvSpPr txBox="1">
            <a:spLocks noGrp="1"/>
          </p:cNvSpPr>
          <p:nvPr>
            <p:ph type="title" idx="2"/>
          </p:nvPr>
        </p:nvSpPr>
        <p:spPr>
          <a:xfrm>
            <a:off x="3162449" y="381896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124" name="Google Shape;124;p27"/>
          <p:cNvSpPr txBox="1">
            <a:spLocks noGrp="1"/>
          </p:cNvSpPr>
          <p:nvPr>
            <p:ph type="title" idx="3"/>
          </p:nvPr>
        </p:nvSpPr>
        <p:spPr>
          <a:xfrm>
            <a:off x="5965790" y="381896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pic>
        <p:nvPicPr>
          <p:cNvPr id="125" name="Google Shape;125;p27"/>
          <p:cNvPicPr preferRelativeResize="0"/>
          <p:nvPr/>
        </p:nvPicPr>
        <p:blipFill rotWithShape="1">
          <a:blip r:embed="rId3">
            <a:alphaModFix amt="40000"/>
          </a:blip>
          <a:srcRect l="3845" t="9297" r="57647" b="14179"/>
          <a:stretch/>
        </p:blipFill>
        <p:spPr>
          <a:xfrm rot="-5400000">
            <a:off x="3472001" y="-2356201"/>
            <a:ext cx="2232174" cy="9176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Slide Purple O">
  <p:cSld name="CUSTOM_17">
    <p:bg>
      <p:bgPr>
        <a:solidFill>
          <a:schemeClr val="accent1"/>
        </a:solidFill>
        <a:effectLst/>
      </p:bgPr>
    </p:bg>
    <p:spTree>
      <p:nvGrpSpPr>
        <p:cNvPr id="1" name="Shape 126"/>
        <p:cNvGrpSpPr/>
        <p:nvPr/>
      </p:nvGrpSpPr>
      <p:grpSpPr>
        <a:xfrm>
          <a:off x="0" y="0"/>
          <a:ext cx="0" cy="0"/>
          <a:chOff x="0" y="0"/>
          <a:chExt cx="0" cy="0"/>
        </a:xfrm>
      </p:grpSpPr>
      <p:pic>
        <p:nvPicPr>
          <p:cNvPr id="127" name="Google Shape;127;p28"/>
          <p:cNvPicPr preferRelativeResize="0"/>
          <p:nvPr/>
        </p:nvPicPr>
        <p:blipFill rotWithShape="1">
          <a:blip r:embed="rId2">
            <a:alphaModFix/>
          </a:blip>
          <a:srcRect t="-747" b="49890"/>
          <a:stretch/>
        </p:blipFill>
        <p:spPr>
          <a:xfrm>
            <a:off x="2366025" y="2953575"/>
            <a:ext cx="4305701" cy="2189925"/>
          </a:xfrm>
          <a:prstGeom prst="rect">
            <a:avLst/>
          </a:prstGeom>
          <a:noFill/>
          <a:ln>
            <a:noFill/>
          </a:ln>
        </p:spPr>
      </p:pic>
      <p:sp>
        <p:nvSpPr>
          <p:cNvPr id="128" name="Google Shape;128;p28"/>
          <p:cNvSpPr txBox="1">
            <a:spLocks noGrp="1"/>
          </p:cNvSpPr>
          <p:nvPr>
            <p:ph type="title"/>
          </p:nvPr>
        </p:nvSpPr>
        <p:spPr>
          <a:xfrm>
            <a:off x="3163500" y="1893443"/>
            <a:ext cx="2655000" cy="1677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100"/>
              <a:buFont typeface="Proxima Nova"/>
              <a:buNone/>
              <a:defRPr sz="21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29" name="Google Shape;129;p28"/>
          <p:cNvSpPr txBox="1">
            <a:spLocks noGrp="1"/>
          </p:cNvSpPr>
          <p:nvPr>
            <p:ph type="subTitle" idx="1"/>
          </p:nvPr>
        </p:nvSpPr>
        <p:spPr>
          <a:xfrm>
            <a:off x="3360725" y="1572450"/>
            <a:ext cx="2316300" cy="272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5"/>
              </a:buClr>
              <a:buSzPts val="1000"/>
              <a:buFont typeface="Proxima Nova"/>
              <a:buNone/>
              <a:defRPr sz="1000" b="0" i="0" u="none" strike="noStrike" cap="none">
                <a:solidFill>
                  <a:schemeClr val="accent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White - 3">
  <p:cSld name="CUSTOM_4">
    <p:spTree>
      <p:nvGrpSpPr>
        <p:cNvPr id="1" name="Shape 130"/>
        <p:cNvGrpSpPr/>
        <p:nvPr/>
      </p:nvGrpSpPr>
      <p:grpSpPr>
        <a:xfrm>
          <a:off x="0" y="0"/>
          <a:ext cx="0" cy="0"/>
          <a:chOff x="0" y="0"/>
          <a:chExt cx="0" cy="0"/>
        </a:xfrm>
      </p:grpSpPr>
      <p:sp>
        <p:nvSpPr>
          <p:cNvPr id="131" name="Google Shape;131;p29"/>
          <p:cNvSpPr txBox="1">
            <a:spLocks noGrp="1"/>
          </p:cNvSpPr>
          <p:nvPr>
            <p:ph type="title"/>
          </p:nvPr>
        </p:nvSpPr>
        <p:spPr>
          <a:xfrm>
            <a:off x="361900" y="560200"/>
            <a:ext cx="37833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9pPr>
          </a:lstStyle>
          <a:p>
            <a:endParaRPr/>
          </a:p>
        </p:txBody>
      </p:sp>
      <p:sp>
        <p:nvSpPr>
          <p:cNvPr id="132" name="Google Shape;132;p29"/>
          <p:cNvSpPr txBox="1">
            <a:spLocks noGrp="1"/>
          </p:cNvSpPr>
          <p:nvPr>
            <p:ph type="title" idx="2"/>
          </p:nvPr>
        </p:nvSpPr>
        <p:spPr>
          <a:xfrm>
            <a:off x="361899" y="1420563"/>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33" name="Google Shape;133;p29"/>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4" name="Google Shape;134;p29"/>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 4 boxes full screen">
  <p:cSld name="CUSTOM_16">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37" name="Google Shape;137;p30"/>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White 4">
  <p:cSld name="CUSTOM_5">
    <p:spTree>
      <p:nvGrpSpPr>
        <p:cNvPr id="1" name="Shape 15"/>
        <p:cNvGrpSpPr/>
        <p:nvPr/>
      </p:nvGrpSpPr>
      <p:grpSpPr>
        <a:xfrm>
          <a:off x="0" y="0"/>
          <a:ext cx="0" cy="0"/>
          <a:chOff x="0" y="0"/>
          <a:chExt cx="0" cy="0"/>
        </a:xfrm>
      </p:grpSpPr>
      <p:sp>
        <p:nvSpPr>
          <p:cNvPr id="16" name="Google Shape;16;p13"/>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9pPr>
          </a:lstStyle>
          <a:p>
            <a:endParaRPr/>
          </a:p>
        </p:txBody>
      </p:sp>
      <p:sp>
        <p:nvSpPr>
          <p:cNvPr id="17" name="Google Shape;17;p13"/>
          <p:cNvSpPr txBox="1">
            <a:spLocks noGrp="1"/>
          </p:cNvSpPr>
          <p:nvPr>
            <p:ph type="title" idx="2"/>
          </p:nvPr>
        </p:nvSpPr>
        <p:spPr>
          <a:xfrm>
            <a:off x="356357" y="1370438"/>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18" name="Google Shape;18;p13"/>
          <p:cNvSpPr/>
          <p:nvPr/>
        </p:nvSpPr>
        <p:spPr>
          <a:xfrm>
            <a:off x="5466400" y="510075"/>
            <a:ext cx="1989600" cy="4215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13"/>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0" name="Google Shape;20;p13"/>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 White 4">
  <p:cSld name="CUSTOM_7">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700"/>
              <a:buFont typeface="Proxima Nova"/>
              <a:buNone/>
              <a:defRPr sz="7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40" name="Google Shape;140;p31"/>
          <p:cNvCxnSpPr/>
          <p:nvPr/>
        </p:nvCxnSpPr>
        <p:spPr>
          <a:xfrm>
            <a:off x="466725" y="433400"/>
            <a:ext cx="8191500" cy="0"/>
          </a:xfrm>
          <a:prstGeom prst="straightConnector1">
            <a:avLst/>
          </a:prstGeom>
          <a:noFill/>
          <a:ln w="9525" cap="flat" cmpd="sng">
            <a:solidFill>
              <a:srgbClr val="651FFF"/>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Slide Purple -2">
  <p:cSld name="CUSTOM_6">
    <p:spTree>
      <p:nvGrpSpPr>
        <p:cNvPr id="1" name="Shape 141"/>
        <p:cNvGrpSpPr/>
        <p:nvPr/>
      </p:nvGrpSpPr>
      <p:grpSpPr>
        <a:xfrm>
          <a:off x="0" y="0"/>
          <a:ext cx="0" cy="0"/>
          <a:chOff x="0" y="0"/>
          <a:chExt cx="0" cy="0"/>
        </a:xfrm>
      </p:grpSpPr>
      <p:sp>
        <p:nvSpPr>
          <p:cNvPr id="142" name="Google Shape;142;p32"/>
          <p:cNvSpPr/>
          <p:nvPr/>
        </p:nvSpPr>
        <p:spPr>
          <a:xfrm>
            <a:off x="-7350" y="-1200"/>
            <a:ext cx="9158700" cy="5145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2"/>
          <p:cNvSpPr txBox="1"/>
          <p:nvPr/>
        </p:nvSpPr>
        <p:spPr>
          <a:xfrm>
            <a:off x="1718654" y="1092606"/>
            <a:ext cx="713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0"/>
              <a:buFont typeface="Arial"/>
              <a:buNone/>
            </a:pPr>
            <a:r>
              <a:rPr lang="en" sz="10000" b="0" i="0" u="none" strike="noStrike" cap="none">
                <a:solidFill>
                  <a:schemeClr val="accent5"/>
                </a:solidFill>
                <a:latin typeface="Arial"/>
                <a:ea typeface="Arial"/>
                <a:cs typeface="Arial"/>
                <a:sym typeface="Arial"/>
              </a:rPr>
              <a:t>“</a:t>
            </a:r>
            <a:endParaRPr sz="10000" b="0" i="0" u="none" strike="noStrike" cap="none">
              <a:solidFill>
                <a:schemeClr val="accent5"/>
              </a:solidFill>
              <a:latin typeface="Arial"/>
              <a:ea typeface="Arial"/>
              <a:cs typeface="Arial"/>
              <a:sym typeface="Arial"/>
            </a:endParaRPr>
          </a:p>
        </p:txBody>
      </p:sp>
      <p:sp>
        <p:nvSpPr>
          <p:cNvPr id="144" name="Google Shape;144;p32"/>
          <p:cNvSpPr txBox="1">
            <a:spLocks noGrp="1"/>
          </p:cNvSpPr>
          <p:nvPr>
            <p:ph type="title"/>
          </p:nvPr>
        </p:nvSpPr>
        <p:spPr>
          <a:xfrm>
            <a:off x="2358200" y="1536275"/>
            <a:ext cx="5052600" cy="248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900"/>
              <a:buFont typeface="Proxima Nova"/>
              <a:buNone/>
              <a:defRPr sz="29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400" b="0" i="0" u="none" strike="noStrike" cap="none">
                <a:solidFill>
                  <a:srgbClr val="000000"/>
                </a:solidFill>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 you Slide">
  <p:cSld name="CUSTOM_8">
    <p:spTree>
      <p:nvGrpSpPr>
        <p:cNvPr id="1" name="Shape 145"/>
        <p:cNvGrpSpPr/>
        <p:nvPr/>
      </p:nvGrpSpPr>
      <p:grpSpPr>
        <a:xfrm>
          <a:off x="0" y="0"/>
          <a:ext cx="0" cy="0"/>
          <a:chOff x="0" y="0"/>
          <a:chExt cx="0" cy="0"/>
        </a:xfrm>
      </p:grpSpPr>
      <p:sp>
        <p:nvSpPr>
          <p:cNvPr id="146" name="Google Shape;146;p33"/>
          <p:cNvSpPr/>
          <p:nvPr/>
        </p:nvSpPr>
        <p:spPr>
          <a:xfrm>
            <a:off x="-8625" y="-4275"/>
            <a:ext cx="9152700" cy="5180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3"/>
          <p:cNvSpPr txBox="1"/>
          <p:nvPr/>
        </p:nvSpPr>
        <p:spPr>
          <a:xfrm>
            <a:off x="3018225" y="4521500"/>
            <a:ext cx="3099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accent5"/>
                </a:solidFill>
                <a:latin typeface="Proxima Nova"/>
                <a:ea typeface="Proxima Nova"/>
                <a:cs typeface="Proxima Nova"/>
                <a:sym typeface="Proxima Nova"/>
              </a:rPr>
              <a:t>Thank you</a:t>
            </a:r>
            <a:endParaRPr sz="1200" b="0" i="0" u="none" strike="noStrike" cap="none">
              <a:solidFill>
                <a:schemeClr val="accent5"/>
              </a:solidFill>
              <a:latin typeface="Proxima Nova"/>
              <a:ea typeface="Proxima Nova"/>
              <a:cs typeface="Proxima Nova"/>
              <a:sym typeface="Proxima Nova"/>
            </a:endParaRPr>
          </a:p>
        </p:txBody>
      </p:sp>
      <p:pic>
        <p:nvPicPr>
          <p:cNvPr id="148" name="Google Shape;148;p33"/>
          <p:cNvPicPr preferRelativeResize="0"/>
          <p:nvPr/>
        </p:nvPicPr>
        <p:blipFill rotWithShape="1">
          <a:blip r:embed="rId2">
            <a:alphaModFix/>
          </a:blip>
          <a:srcRect/>
          <a:stretch/>
        </p:blipFill>
        <p:spPr>
          <a:xfrm>
            <a:off x="2680224" y="823900"/>
            <a:ext cx="3775002" cy="3495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Google Shape;150;gf2e6b09d38_0_63"/>
          <p:cNvSpPr txBox="1">
            <a:spLocks noGrp="1"/>
          </p:cNvSpPr>
          <p:nvPr>
            <p:ph type="title"/>
          </p:nvPr>
        </p:nvSpPr>
        <p:spPr>
          <a:xfrm>
            <a:off x="354375" y="264008"/>
            <a:ext cx="84351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elcome Slide" type="title">
  <p:cSld name="TITLE">
    <p:spTree>
      <p:nvGrpSpPr>
        <p:cNvPr id="1" name="Shape 21"/>
        <p:cNvGrpSpPr/>
        <p:nvPr/>
      </p:nvGrpSpPr>
      <p:grpSpPr>
        <a:xfrm>
          <a:off x="0" y="0"/>
          <a:ext cx="0" cy="0"/>
          <a:chOff x="0" y="0"/>
          <a:chExt cx="0" cy="0"/>
        </a:xfrm>
      </p:grpSpPr>
      <p:sp>
        <p:nvSpPr>
          <p:cNvPr id="22" name="Google Shape;22;p14"/>
          <p:cNvSpPr txBox="1">
            <a:spLocks noGrp="1"/>
          </p:cNvSpPr>
          <p:nvPr>
            <p:ph type="sldNum" idx="12"/>
          </p:nvPr>
        </p:nvSpPr>
        <p:spPr>
          <a:xfrm>
            <a:off x="8109533" y="37317"/>
            <a:ext cx="548700" cy="307800"/>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14"/>
          <p:cNvSpPr/>
          <p:nvPr/>
        </p:nvSpPr>
        <p:spPr>
          <a:xfrm>
            <a:off x="-8625" y="-4275"/>
            <a:ext cx="9152700" cy="5180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14"/>
          <p:cNvPicPr preferRelativeResize="0"/>
          <p:nvPr/>
        </p:nvPicPr>
        <p:blipFill rotWithShape="1">
          <a:blip r:embed="rId2">
            <a:alphaModFix amt="40000"/>
          </a:blip>
          <a:srcRect l="3845" t="9297" r="57647" b="14179"/>
          <a:stretch/>
        </p:blipFill>
        <p:spPr>
          <a:xfrm>
            <a:off x="0" y="0"/>
            <a:ext cx="1053016" cy="5180102"/>
          </a:xfrm>
          <a:prstGeom prst="rect">
            <a:avLst/>
          </a:prstGeom>
          <a:noFill/>
          <a:ln>
            <a:noFill/>
          </a:ln>
        </p:spPr>
      </p:pic>
      <p:pic>
        <p:nvPicPr>
          <p:cNvPr id="25" name="Google Shape;25;p14"/>
          <p:cNvPicPr preferRelativeResize="0"/>
          <p:nvPr/>
        </p:nvPicPr>
        <p:blipFill rotWithShape="1">
          <a:blip r:embed="rId3">
            <a:alphaModFix/>
          </a:blip>
          <a:srcRect/>
          <a:stretch/>
        </p:blipFill>
        <p:spPr>
          <a:xfrm>
            <a:off x="3039387" y="2216900"/>
            <a:ext cx="2836625" cy="952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 Slide" type="tx">
  <p:cSld name="TITLE_AND_BODY">
    <p:spTree>
      <p:nvGrpSpPr>
        <p:cNvPr id="1" name="Shape 26"/>
        <p:cNvGrpSpPr/>
        <p:nvPr/>
      </p:nvGrpSpPr>
      <p:grpSpPr>
        <a:xfrm>
          <a:off x="0" y="0"/>
          <a:ext cx="0" cy="0"/>
          <a:chOff x="0" y="0"/>
          <a:chExt cx="0" cy="0"/>
        </a:xfrm>
      </p:grpSpPr>
      <p:sp>
        <p:nvSpPr>
          <p:cNvPr id="27" name="Google Shape;27;p15"/>
          <p:cNvSpPr txBox="1">
            <a:spLocks noGrp="1"/>
          </p:cNvSpPr>
          <p:nvPr>
            <p:ph type="sldNum" idx="12"/>
          </p:nvPr>
        </p:nvSpPr>
        <p:spPr>
          <a:xfrm>
            <a:off x="8109533" y="37317"/>
            <a:ext cx="548700" cy="307800"/>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28" name="Google Shape;28;p15"/>
          <p:cNvPicPr preferRelativeResize="0"/>
          <p:nvPr/>
        </p:nvPicPr>
        <p:blipFill rotWithShape="1">
          <a:blip r:embed="rId2">
            <a:alphaModFix/>
          </a:blip>
          <a:srcRect/>
          <a:stretch/>
        </p:blipFill>
        <p:spPr>
          <a:xfrm>
            <a:off x="3257550" y="-18300"/>
            <a:ext cx="5886449" cy="5180102"/>
          </a:xfrm>
          <a:prstGeom prst="rect">
            <a:avLst/>
          </a:prstGeom>
          <a:noFill/>
          <a:ln>
            <a:noFill/>
          </a:ln>
        </p:spPr>
      </p:pic>
      <p:sp>
        <p:nvSpPr>
          <p:cNvPr id="29" name="Google Shape;29;p15"/>
          <p:cNvSpPr txBox="1">
            <a:spLocks noGrp="1"/>
          </p:cNvSpPr>
          <p:nvPr>
            <p:ph type="title"/>
          </p:nvPr>
        </p:nvSpPr>
        <p:spPr>
          <a:xfrm>
            <a:off x="344700" y="2283675"/>
            <a:ext cx="27705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1600"/>
              <a:buFont typeface="Proxima Nova"/>
              <a:buNone/>
              <a:defRPr sz="16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400"/>
              <a:buFont typeface="Proxima Nova"/>
              <a:buNone/>
              <a:defRPr sz="1400" b="0" i="0" u="none" strike="noStrike" cap="none">
                <a:solidFill>
                  <a:schemeClr val="accent1"/>
                </a:solidFill>
                <a:latin typeface="Proxima Nova"/>
                <a:ea typeface="Proxima Nova"/>
                <a:cs typeface="Proxima Nova"/>
                <a:sym typeface="Proxima Nova"/>
              </a:defRPr>
            </a:lvl9pPr>
          </a:lstStyle>
          <a:p>
            <a:endParaRPr/>
          </a:p>
        </p:txBody>
      </p:sp>
      <p:sp>
        <p:nvSpPr>
          <p:cNvPr id="30" name="Google Shape;30;p15"/>
          <p:cNvSpPr txBox="1">
            <a:spLocks noGrp="1"/>
          </p:cNvSpPr>
          <p:nvPr>
            <p:ph type="title" idx="2"/>
          </p:nvPr>
        </p:nvSpPr>
        <p:spPr>
          <a:xfrm>
            <a:off x="344700" y="2765605"/>
            <a:ext cx="2166600" cy="997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1" name="Google Shape;31;p15"/>
          <p:cNvPicPr preferRelativeResize="0"/>
          <p:nvPr/>
        </p:nvPicPr>
        <p:blipFill rotWithShape="1">
          <a:blip r:embed="rId3">
            <a:alphaModFix amt="40000"/>
          </a:blip>
          <a:srcRect l="3845" t="9297" r="57647" b="14179"/>
          <a:stretch/>
        </p:blipFill>
        <p:spPr>
          <a:xfrm>
            <a:off x="3257550" y="0"/>
            <a:ext cx="1045576" cy="5143500"/>
          </a:xfrm>
          <a:prstGeom prst="rect">
            <a:avLst/>
          </a:prstGeom>
          <a:noFill/>
          <a:ln>
            <a:noFill/>
          </a:ln>
        </p:spPr>
      </p:pic>
      <p:pic>
        <p:nvPicPr>
          <p:cNvPr id="32" name="Google Shape;32;p15"/>
          <p:cNvPicPr preferRelativeResize="0"/>
          <p:nvPr/>
        </p:nvPicPr>
        <p:blipFill rotWithShape="1">
          <a:blip r:embed="rId4">
            <a:alphaModFix/>
          </a:blip>
          <a:srcRect l="8775" b="24137"/>
          <a:stretch/>
        </p:blipFill>
        <p:spPr>
          <a:xfrm>
            <a:off x="420801" y="1708276"/>
            <a:ext cx="1230150" cy="5753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Slide 2">
  <p:cSld name="CUSTOM_18">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923300" y="2192650"/>
            <a:ext cx="5297400" cy="809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3100"/>
              <a:buFont typeface="Proxima Nova"/>
              <a:buNone/>
              <a:defRPr sz="31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35" name="Google Shape;35;p16"/>
          <p:cNvSpPr txBox="1">
            <a:spLocks noGrp="1"/>
          </p:cNvSpPr>
          <p:nvPr>
            <p:ph type="subTitle" idx="1"/>
          </p:nvPr>
        </p:nvSpPr>
        <p:spPr>
          <a:xfrm>
            <a:off x="3169950" y="2749575"/>
            <a:ext cx="2804100" cy="408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1400"/>
              <a:buFont typeface="Proxima Nova"/>
              <a:buNone/>
              <a:defRPr sz="14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4"/>
              </a:buClr>
              <a:buSzPts val="1400"/>
              <a:buFont typeface="Proxima Nova"/>
              <a:buNone/>
              <a:defRPr sz="1400" b="0" i="1" u="none" strike="noStrike" cap="none">
                <a:solidFill>
                  <a:schemeClr val="accent4"/>
                </a:solidFill>
                <a:latin typeface="Proxima Nova"/>
                <a:ea typeface="Proxima Nova"/>
                <a:cs typeface="Proxima Nova"/>
                <a:sym typeface="Proxima Nova"/>
              </a:defRPr>
            </a:lvl9pPr>
          </a:lstStyle>
          <a:p>
            <a:endParaRPr/>
          </a:p>
        </p:txBody>
      </p:sp>
      <p:pic>
        <p:nvPicPr>
          <p:cNvPr id="36" name="Google Shape;36;p16"/>
          <p:cNvPicPr preferRelativeResize="0"/>
          <p:nvPr/>
        </p:nvPicPr>
        <p:blipFill rotWithShape="1">
          <a:blip r:embed="rId2">
            <a:alphaModFix/>
          </a:blip>
          <a:srcRect l="8775" b="24137"/>
          <a:stretch/>
        </p:blipFill>
        <p:spPr>
          <a:xfrm>
            <a:off x="3956926" y="1617251"/>
            <a:ext cx="1230150" cy="5753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0">
    <p:spTree>
      <p:nvGrpSpPr>
        <p:cNvPr id="1" name="Shape 37"/>
        <p:cNvGrpSpPr/>
        <p:nvPr/>
      </p:nvGrpSpPr>
      <p:grpSpPr>
        <a:xfrm>
          <a:off x="0" y="0"/>
          <a:ext cx="0" cy="0"/>
          <a:chOff x="0" y="0"/>
          <a:chExt cx="0" cy="0"/>
        </a:xfrm>
      </p:grpSpPr>
      <p:sp>
        <p:nvSpPr>
          <p:cNvPr id="38" name="Google Shape;38;p17"/>
          <p:cNvSpPr txBox="1">
            <a:spLocks noGrp="1"/>
          </p:cNvSpPr>
          <p:nvPr>
            <p:ph type="title"/>
          </p:nvPr>
        </p:nvSpPr>
        <p:spPr>
          <a:xfrm>
            <a:off x="341125" y="558375"/>
            <a:ext cx="48498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9pPr>
          </a:lstStyle>
          <a:p>
            <a:endParaRPr/>
          </a:p>
        </p:txBody>
      </p:sp>
      <p:sp>
        <p:nvSpPr>
          <p:cNvPr id="39" name="Google Shape;39;p17"/>
          <p:cNvSpPr txBox="1">
            <a:spLocks noGrp="1"/>
          </p:cNvSpPr>
          <p:nvPr>
            <p:ph type="title" idx="2"/>
          </p:nvPr>
        </p:nvSpPr>
        <p:spPr>
          <a:xfrm>
            <a:off x="3164281" y="128854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40" name="Google Shape;40;p17"/>
          <p:cNvSpPr txBox="1">
            <a:spLocks noGrp="1"/>
          </p:cNvSpPr>
          <p:nvPr>
            <p:ph type="subTitle" idx="1"/>
          </p:nvPr>
        </p:nvSpPr>
        <p:spPr>
          <a:xfrm>
            <a:off x="3170180" y="16023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Google Shape;41;p17"/>
          <p:cNvSpPr txBox="1">
            <a:spLocks noGrp="1"/>
          </p:cNvSpPr>
          <p:nvPr>
            <p:ph type="subTitle" idx="3"/>
          </p:nvPr>
        </p:nvSpPr>
        <p:spPr>
          <a:xfrm>
            <a:off x="3170180" y="187461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2" name="Google Shape;42;p17"/>
          <p:cNvSpPr txBox="1">
            <a:spLocks noGrp="1"/>
          </p:cNvSpPr>
          <p:nvPr>
            <p:ph type="title" idx="4"/>
          </p:nvPr>
        </p:nvSpPr>
        <p:spPr>
          <a:xfrm>
            <a:off x="3164281" y="2424968"/>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43" name="Google Shape;43;p17"/>
          <p:cNvSpPr txBox="1">
            <a:spLocks noGrp="1"/>
          </p:cNvSpPr>
          <p:nvPr>
            <p:ph type="subTitle" idx="5"/>
          </p:nvPr>
        </p:nvSpPr>
        <p:spPr>
          <a:xfrm>
            <a:off x="3170180" y="27387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17"/>
          <p:cNvSpPr txBox="1">
            <a:spLocks noGrp="1"/>
          </p:cNvSpPr>
          <p:nvPr>
            <p:ph type="subTitle" idx="6"/>
          </p:nvPr>
        </p:nvSpPr>
        <p:spPr>
          <a:xfrm>
            <a:off x="3170180" y="30110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p17"/>
          <p:cNvSpPr txBox="1">
            <a:spLocks noGrp="1"/>
          </p:cNvSpPr>
          <p:nvPr>
            <p:ph type="title" idx="7"/>
          </p:nvPr>
        </p:nvSpPr>
        <p:spPr>
          <a:xfrm>
            <a:off x="3164281" y="356139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46" name="Google Shape;46;p17"/>
          <p:cNvSpPr txBox="1">
            <a:spLocks noGrp="1"/>
          </p:cNvSpPr>
          <p:nvPr>
            <p:ph type="subTitle" idx="8"/>
          </p:nvPr>
        </p:nvSpPr>
        <p:spPr>
          <a:xfrm>
            <a:off x="3170180" y="387519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17"/>
          <p:cNvSpPr txBox="1">
            <a:spLocks noGrp="1"/>
          </p:cNvSpPr>
          <p:nvPr>
            <p:ph type="subTitle" idx="9"/>
          </p:nvPr>
        </p:nvSpPr>
        <p:spPr>
          <a:xfrm>
            <a:off x="3170180" y="41474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8" name="Google Shape;48;p17"/>
          <p:cNvSpPr txBox="1">
            <a:spLocks noGrp="1"/>
          </p:cNvSpPr>
          <p:nvPr>
            <p:ph type="title" idx="13"/>
          </p:nvPr>
        </p:nvSpPr>
        <p:spPr>
          <a:xfrm>
            <a:off x="352968" y="128854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49" name="Google Shape;49;p17"/>
          <p:cNvSpPr txBox="1">
            <a:spLocks noGrp="1"/>
          </p:cNvSpPr>
          <p:nvPr>
            <p:ph type="subTitle" idx="14"/>
          </p:nvPr>
        </p:nvSpPr>
        <p:spPr>
          <a:xfrm>
            <a:off x="358868" y="16023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17"/>
          <p:cNvSpPr txBox="1">
            <a:spLocks noGrp="1"/>
          </p:cNvSpPr>
          <p:nvPr>
            <p:ph type="subTitle" idx="15"/>
          </p:nvPr>
        </p:nvSpPr>
        <p:spPr>
          <a:xfrm>
            <a:off x="358868" y="187461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51" name="Google Shape;51;p17"/>
          <p:cNvSpPr txBox="1">
            <a:spLocks noGrp="1"/>
          </p:cNvSpPr>
          <p:nvPr>
            <p:ph type="title" idx="16"/>
          </p:nvPr>
        </p:nvSpPr>
        <p:spPr>
          <a:xfrm>
            <a:off x="352968" y="2424968"/>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52" name="Google Shape;52;p17"/>
          <p:cNvSpPr txBox="1">
            <a:spLocks noGrp="1"/>
          </p:cNvSpPr>
          <p:nvPr>
            <p:ph type="subTitle" idx="17"/>
          </p:nvPr>
        </p:nvSpPr>
        <p:spPr>
          <a:xfrm>
            <a:off x="358868" y="27387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7"/>
          <p:cNvSpPr txBox="1">
            <a:spLocks noGrp="1"/>
          </p:cNvSpPr>
          <p:nvPr>
            <p:ph type="subTitle" idx="18"/>
          </p:nvPr>
        </p:nvSpPr>
        <p:spPr>
          <a:xfrm>
            <a:off x="358868" y="30110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54" name="Google Shape;54;p17"/>
          <p:cNvSpPr txBox="1">
            <a:spLocks noGrp="1"/>
          </p:cNvSpPr>
          <p:nvPr>
            <p:ph type="title" idx="19"/>
          </p:nvPr>
        </p:nvSpPr>
        <p:spPr>
          <a:xfrm>
            <a:off x="352968" y="356139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55" name="Google Shape;55;p17"/>
          <p:cNvSpPr txBox="1">
            <a:spLocks noGrp="1"/>
          </p:cNvSpPr>
          <p:nvPr>
            <p:ph type="subTitle" idx="20"/>
          </p:nvPr>
        </p:nvSpPr>
        <p:spPr>
          <a:xfrm>
            <a:off x="358868" y="387519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7"/>
          <p:cNvSpPr txBox="1">
            <a:spLocks noGrp="1"/>
          </p:cNvSpPr>
          <p:nvPr>
            <p:ph type="subTitle" idx="21"/>
          </p:nvPr>
        </p:nvSpPr>
        <p:spPr>
          <a:xfrm>
            <a:off x="358868" y="41474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57" name="Google Shape;57;p17"/>
          <p:cNvSpPr txBox="1">
            <a:spLocks noGrp="1"/>
          </p:cNvSpPr>
          <p:nvPr>
            <p:ph type="title" idx="22"/>
          </p:nvPr>
        </p:nvSpPr>
        <p:spPr>
          <a:xfrm>
            <a:off x="5963949" y="128854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58" name="Google Shape;58;p17"/>
          <p:cNvSpPr txBox="1">
            <a:spLocks noGrp="1"/>
          </p:cNvSpPr>
          <p:nvPr>
            <p:ph type="subTitle" idx="23"/>
          </p:nvPr>
        </p:nvSpPr>
        <p:spPr>
          <a:xfrm>
            <a:off x="5969849" y="16023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7"/>
          <p:cNvSpPr txBox="1">
            <a:spLocks noGrp="1"/>
          </p:cNvSpPr>
          <p:nvPr>
            <p:ph type="subTitle" idx="24"/>
          </p:nvPr>
        </p:nvSpPr>
        <p:spPr>
          <a:xfrm>
            <a:off x="5969849" y="187461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60" name="Google Shape;60;p17"/>
          <p:cNvSpPr txBox="1">
            <a:spLocks noGrp="1"/>
          </p:cNvSpPr>
          <p:nvPr>
            <p:ph type="title" idx="25"/>
          </p:nvPr>
        </p:nvSpPr>
        <p:spPr>
          <a:xfrm>
            <a:off x="5963949" y="2424968"/>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61" name="Google Shape;61;p17"/>
          <p:cNvSpPr txBox="1">
            <a:spLocks noGrp="1"/>
          </p:cNvSpPr>
          <p:nvPr>
            <p:ph type="subTitle" idx="26"/>
          </p:nvPr>
        </p:nvSpPr>
        <p:spPr>
          <a:xfrm>
            <a:off x="5969849" y="27387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7"/>
          <p:cNvSpPr txBox="1">
            <a:spLocks noGrp="1"/>
          </p:cNvSpPr>
          <p:nvPr>
            <p:ph type="subTitle" idx="27"/>
          </p:nvPr>
        </p:nvSpPr>
        <p:spPr>
          <a:xfrm>
            <a:off x="5969849" y="301104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63" name="Google Shape;63;p17"/>
          <p:cNvSpPr txBox="1">
            <a:spLocks noGrp="1"/>
          </p:cNvSpPr>
          <p:nvPr>
            <p:ph type="title" idx="28"/>
          </p:nvPr>
        </p:nvSpPr>
        <p:spPr>
          <a:xfrm>
            <a:off x="5963949" y="3561393"/>
            <a:ext cx="27753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1600"/>
              <a:buFont typeface="Proxima Nova"/>
              <a:buNone/>
              <a:defRPr sz="1600" b="0" i="0" u="sng"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sng" strike="noStrike" cap="none">
                <a:solidFill>
                  <a:schemeClr val="accent1"/>
                </a:solidFill>
                <a:latin typeface="Proxima Nova"/>
                <a:ea typeface="Proxima Nova"/>
                <a:cs typeface="Proxima Nova"/>
                <a:sym typeface="Proxima Nova"/>
              </a:defRPr>
            </a:lvl9pPr>
          </a:lstStyle>
          <a:p>
            <a:endParaRPr/>
          </a:p>
        </p:txBody>
      </p:sp>
      <p:sp>
        <p:nvSpPr>
          <p:cNvPr id="64" name="Google Shape;64;p17"/>
          <p:cNvSpPr txBox="1">
            <a:spLocks noGrp="1"/>
          </p:cNvSpPr>
          <p:nvPr>
            <p:ph type="subTitle" idx="29"/>
          </p:nvPr>
        </p:nvSpPr>
        <p:spPr>
          <a:xfrm>
            <a:off x="5969849" y="3875193"/>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Google Shape;65;p17"/>
          <p:cNvSpPr txBox="1">
            <a:spLocks noGrp="1"/>
          </p:cNvSpPr>
          <p:nvPr>
            <p:ph type="subTitle" idx="30"/>
          </p:nvPr>
        </p:nvSpPr>
        <p:spPr>
          <a:xfrm>
            <a:off x="5969849" y="4147468"/>
            <a:ext cx="2580600" cy="313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000"/>
              <a:buFont typeface="Proxima Nova"/>
              <a:buNone/>
              <a:defRPr sz="10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Quote">
  <p:cSld name="CUSTOM">
    <p:spTree>
      <p:nvGrpSpPr>
        <p:cNvPr id="1" name="Shape 66"/>
        <p:cNvGrpSpPr/>
        <p:nvPr/>
      </p:nvGrpSpPr>
      <p:grpSpPr>
        <a:xfrm>
          <a:off x="0" y="0"/>
          <a:ext cx="0" cy="0"/>
          <a:chOff x="0" y="0"/>
          <a:chExt cx="0" cy="0"/>
        </a:xfrm>
      </p:grpSpPr>
      <p:pic>
        <p:nvPicPr>
          <p:cNvPr id="67" name="Google Shape;67;p18"/>
          <p:cNvPicPr preferRelativeResize="0"/>
          <p:nvPr/>
        </p:nvPicPr>
        <p:blipFill rotWithShape="1">
          <a:blip r:embed="rId2">
            <a:alphaModFix/>
          </a:blip>
          <a:srcRect/>
          <a:stretch/>
        </p:blipFill>
        <p:spPr>
          <a:xfrm>
            <a:off x="457192" y="366489"/>
            <a:ext cx="3598577" cy="4311252"/>
          </a:xfrm>
          <a:prstGeom prst="rect">
            <a:avLst/>
          </a:prstGeom>
          <a:noFill/>
          <a:ln>
            <a:noFill/>
          </a:ln>
        </p:spPr>
      </p:pic>
      <p:sp>
        <p:nvSpPr>
          <p:cNvPr id="68" name="Google Shape;68;p18"/>
          <p:cNvSpPr txBox="1">
            <a:spLocks noGrp="1"/>
          </p:cNvSpPr>
          <p:nvPr>
            <p:ph type="title"/>
          </p:nvPr>
        </p:nvSpPr>
        <p:spPr>
          <a:xfrm>
            <a:off x="4451192" y="1548514"/>
            <a:ext cx="3542700" cy="589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9pPr>
          </a:lstStyle>
          <a:p>
            <a:endParaRPr/>
          </a:p>
        </p:txBody>
      </p:sp>
      <p:sp>
        <p:nvSpPr>
          <p:cNvPr id="69" name="Google Shape;69;p18"/>
          <p:cNvSpPr txBox="1">
            <a:spLocks noGrp="1"/>
          </p:cNvSpPr>
          <p:nvPr>
            <p:ph type="subTitle" idx="1"/>
          </p:nvPr>
        </p:nvSpPr>
        <p:spPr>
          <a:xfrm>
            <a:off x="4935767" y="1908389"/>
            <a:ext cx="2885100" cy="303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200"/>
              <a:buFont typeface="Proxima Nova"/>
              <a:buNone/>
              <a:defRPr sz="1200" b="0" i="1"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1400"/>
              <a:buFont typeface="Arial"/>
              <a:buNone/>
              <a:defRPr sz="1400" b="0" i="0" u="none" strike="noStrike" cap="none">
                <a:solidFill>
                  <a:schemeClr val="accent2"/>
                </a:solidFill>
                <a:latin typeface="Arial"/>
                <a:ea typeface="Arial"/>
                <a:cs typeface="Arial"/>
                <a:sym typeface="Arial"/>
              </a:defRPr>
            </a:lvl9pPr>
          </a:lstStyle>
          <a:p>
            <a:endParaRPr/>
          </a:p>
        </p:txBody>
      </p:sp>
      <p:sp>
        <p:nvSpPr>
          <p:cNvPr id="70" name="Google Shape;70;p18"/>
          <p:cNvSpPr txBox="1"/>
          <p:nvPr/>
        </p:nvSpPr>
        <p:spPr>
          <a:xfrm>
            <a:off x="4507029" y="1894406"/>
            <a:ext cx="713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0"/>
              <a:buFont typeface="Arial"/>
              <a:buNone/>
            </a:pPr>
            <a:r>
              <a:rPr lang="en" sz="10000" b="0" i="0" u="none" strike="noStrike" cap="none">
                <a:solidFill>
                  <a:schemeClr val="accent1"/>
                </a:solidFill>
                <a:latin typeface="Arial"/>
                <a:ea typeface="Arial"/>
                <a:cs typeface="Arial"/>
                <a:sym typeface="Arial"/>
              </a:rPr>
              <a:t>“</a:t>
            </a:r>
            <a:endParaRPr sz="10000" b="0" i="0" u="none" strike="noStrike" cap="none">
              <a:solidFill>
                <a:schemeClr val="accent1"/>
              </a:solidFill>
              <a:latin typeface="Arial"/>
              <a:ea typeface="Arial"/>
              <a:cs typeface="Arial"/>
              <a:sym typeface="Arial"/>
            </a:endParaRPr>
          </a:p>
        </p:txBody>
      </p:sp>
      <p:sp>
        <p:nvSpPr>
          <p:cNvPr id="71" name="Google Shape;71;p18"/>
          <p:cNvSpPr txBox="1">
            <a:spLocks noGrp="1"/>
          </p:cNvSpPr>
          <p:nvPr>
            <p:ph type="title" idx="2"/>
          </p:nvPr>
        </p:nvSpPr>
        <p:spPr>
          <a:xfrm>
            <a:off x="5065292" y="2372164"/>
            <a:ext cx="2928600" cy="185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Proxima Nova"/>
              <a:buNone/>
              <a:defRPr sz="1100" b="0"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 Boxes">
  <p:cSld name="CUSTOM_1">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341125" y="1731475"/>
            <a:ext cx="2216700" cy="54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4"/>
              </a:buClr>
              <a:buSzPts val="2000"/>
              <a:buFont typeface="Proxima Nova"/>
              <a:buNone/>
              <a:defRPr sz="2000" b="0" i="0" u="none" strike="noStrike" cap="none">
                <a:solidFill>
                  <a:schemeClr val="accent4"/>
                </a:solidFill>
                <a:latin typeface="Proxima Nova"/>
                <a:ea typeface="Proxima Nova"/>
                <a:cs typeface="Proxima Nova"/>
                <a:sym typeface="Proxima Nova"/>
              </a:defRPr>
            </a:lvl1pPr>
            <a:lvl2pPr marR="0" lvl="1"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2pPr>
            <a:lvl3pPr marR="0" lvl="2"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3pPr>
            <a:lvl4pPr marR="0" lvl="3"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4pPr>
            <a:lvl5pPr marR="0" lvl="4"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5pPr>
            <a:lvl6pPr marR="0" lvl="5"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6pPr>
            <a:lvl7pPr marR="0" lvl="6"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7pPr>
            <a:lvl8pPr marR="0" lvl="7"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8pPr>
            <a:lvl9pPr marR="0" lvl="8" algn="l" rtl="0">
              <a:lnSpc>
                <a:spcPct val="100000"/>
              </a:lnSpc>
              <a:spcBef>
                <a:spcPts val="0"/>
              </a:spcBef>
              <a:spcAft>
                <a:spcPts val="0"/>
              </a:spcAft>
              <a:buClr>
                <a:schemeClr val="accent1"/>
              </a:buClr>
              <a:buSzPts val="1200"/>
              <a:buFont typeface="Proxima Nova"/>
              <a:buNone/>
              <a:defRPr sz="1200" b="0" i="0" u="none" strike="noStrike" cap="none">
                <a:solidFill>
                  <a:schemeClr val="accent1"/>
                </a:solidFill>
                <a:latin typeface="Proxima Nova"/>
                <a:ea typeface="Proxima Nova"/>
                <a:cs typeface="Proxima Nova"/>
                <a:sym typeface="Proxima Nova"/>
              </a:defRPr>
            </a:lvl9pPr>
          </a:lstStyle>
          <a:p>
            <a:endParaRPr/>
          </a:p>
        </p:txBody>
      </p:sp>
      <p:sp>
        <p:nvSpPr>
          <p:cNvPr id="74" name="Google Shape;74;p19"/>
          <p:cNvSpPr txBox="1">
            <a:spLocks noGrp="1"/>
          </p:cNvSpPr>
          <p:nvPr>
            <p:ph type="title" idx="2"/>
          </p:nvPr>
        </p:nvSpPr>
        <p:spPr>
          <a:xfrm>
            <a:off x="341125" y="2591838"/>
            <a:ext cx="2597400" cy="281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1100"/>
              <a:buFont typeface="Proxima Nova"/>
              <a:buNone/>
              <a:defRPr sz="1100" b="0" i="0" u="none" strike="noStrike" cap="none">
                <a:solidFill>
                  <a:schemeClr val="accent2"/>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reaker Slide">
  <p:cSld name="CUSTOM_2">
    <p:spTree>
      <p:nvGrpSpPr>
        <p:cNvPr id="1" name="Shape 75"/>
        <p:cNvGrpSpPr/>
        <p:nvPr/>
      </p:nvGrpSpPr>
      <p:grpSpPr>
        <a:xfrm>
          <a:off x="0" y="0"/>
          <a:ext cx="0" cy="0"/>
          <a:chOff x="0" y="0"/>
          <a:chExt cx="0" cy="0"/>
        </a:xfrm>
      </p:grpSpPr>
      <p:sp>
        <p:nvSpPr>
          <p:cNvPr id="76" name="Google Shape;76;p20"/>
          <p:cNvSpPr/>
          <p:nvPr/>
        </p:nvSpPr>
        <p:spPr>
          <a:xfrm>
            <a:off x="-15400" y="-2625"/>
            <a:ext cx="91593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0"/>
          <p:cNvSpPr txBox="1">
            <a:spLocks noGrp="1"/>
          </p:cNvSpPr>
          <p:nvPr>
            <p:ph type="title"/>
          </p:nvPr>
        </p:nvSpPr>
        <p:spPr>
          <a:xfrm>
            <a:off x="347745" y="2280675"/>
            <a:ext cx="5131200" cy="576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900"/>
              <a:buFont typeface="Proxima Nova"/>
              <a:buNone/>
              <a:defRPr sz="2900" b="0"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Google Shape;78;p20"/>
          <p:cNvSpPr/>
          <p:nvPr/>
        </p:nvSpPr>
        <p:spPr>
          <a:xfrm>
            <a:off x="468957" y="2317875"/>
            <a:ext cx="570900" cy="30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0"/>
          <p:cNvSpPr txBox="1"/>
          <p:nvPr/>
        </p:nvSpPr>
        <p:spPr>
          <a:xfrm>
            <a:off x="6482412" y="2605053"/>
            <a:ext cx="39150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endParaRPr sz="20000" b="0" i="0" u="none" strike="noStrike" cap="none">
              <a:solidFill>
                <a:srgbClr val="FFFFFF"/>
              </a:solidFill>
              <a:latin typeface="Proxima Nova Extrabold"/>
              <a:ea typeface="Proxima Nova Extrabold"/>
              <a:cs typeface="Proxima Nova Extrabold"/>
              <a:sym typeface="Proxima Nova Extrabold"/>
            </a:endParaRPr>
          </a:p>
        </p:txBody>
      </p:sp>
      <p:pic>
        <p:nvPicPr>
          <p:cNvPr id="80" name="Google Shape;80;p20"/>
          <p:cNvPicPr preferRelativeResize="0"/>
          <p:nvPr/>
        </p:nvPicPr>
        <p:blipFill rotWithShape="1">
          <a:blip r:embed="rId2">
            <a:alphaModFix/>
          </a:blip>
          <a:srcRect/>
          <a:stretch/>
        </p:blipFill>
        <p:spPr>
          <a:xfrm>
            <a:off x="106227" y="192823"/>
            <a:ext cx="237075" cy="238102"/>
          </a:xfrm>
          <a:prstGeom prst="rect">
            <a:avLst/>
          </a:prstGeom>
          <a:noFill/>
          <a:ln>
            <a:noFill/>
          </a:ln>
        </p:spPr>
      </p:pic>
      <p:sp>
        <p:nvSpPr>
          <p:cNvPr id="81" name="Google Shape;81;p20"/>
          <p:cNvSpPr/>
          <p:nvPr/>
        </p:nvSpPr>
        <p:spPr>
          <a:xfrm>
            <a:off x="-23625" y="3400"/>
            <a:ext cx="520800" cy="473400"/>
          </a:xfrm>
          <a:prstGeom prst="rect">
            <a:avLst/>
          </a:prstGeom>
          <a:solidFill>
            <a:srgbClr val="E0CE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 name="Google Shape;82;p20"/>
          <p:cNvPicPr preferRelativeResize="0"/>
          <p:nvPr/>
        </p:nvPicPr>
        <p:blipFill rotWithShape="1">
          <a:blip r:embed="rId3">
            <a:alphaModFix amt="40000"/>
          </a:blip>
          <a:srcRect l="3845" t="9297" r="57647" b="14179"/>
          <a:stretch/>
        </p:blipFill>
        <p:spPr>
          <a:xfrm>
            <a:off x="-15400" y="0"/>
            <a:ext cx="1053016" cy="51801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sldNum" idx="12"/>
          </p:nvPr>
        </p:nvSpPr>
        <p:spPr>
          <a:xfrm>
            <a:off x="8109533" y="37317"/>
            <a:ext cx="548700" cy="3078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7" name="Google Shape;7;p11"/>
          <p:cNvPicPr preferRelativeResize="0"/>
          <p:nvPr/>
        </p:nvPicPr>
        <p:blipFill rotWithShape="1">
          <a:blip r:embed="rId25">
            <a:alphaModFix/>
          </a:blip>
          <a:srcRect/>
          <a:stretch/>
        </p:blipFill>
        <p:spPr>
          <a:xfrm>
            <a:off x="106227" y="192823"/>
            <a:ext cx="237075" cy="2381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52">
          <p15:clr>
            <a:srgbClr val="EA4335"/>
          </p15:clr>
        </p15:guide>
        <p15:guide id="2" pos="1929">
          <p15:clr>
            <a:srgbClr val="EA4335"/>
          </p15:clr>
        </p15:guide>
        <p15:guide id="3" pos="3816">
          <p15:clr>
            <a:srgbClr val="EA4335"/>
          </p15:clr>
        </p15:guide>
        <p15:guide id="4" pos="3701">
          <p15:clr>
            <a:srgbClr val="EA4335"/>
          </p15:clr>
        </p15:guide>
        <p15:guide id="5" pos="288">
          <p15:clr>
            <a:srgbClr val="EA4335"/>
          </p15:clr>
        </p15:guide>
        <p15:guide id="6" pos="5454">
          <p15:clr>
            <a:srgbClr val="EA4335"/>
          </p15:clr>
        </p15:guide>
        <p15:guide id="7" pos="1053">
          <p15:clr>
            <a:srgbClr val="EA4335"/>
          </p15:clr>
        </p15:guide>
        <p15:guide id="8" pos="1170">
          <p15:clr>
            <a:srgbClr val="EA4335"/>
          </p15:clr>
        </p15:guide>
        <p15:guide id="9" pos="2808">
          <p15:clr>
            <a:srgbClr val="EA4335"/>
          </p15:clr>
        </p15:guide>
        <p15:guide id="10" pos="2934">
          <p15:clr>
            <a:srgbClr val="EA4335"/>
          </p15:clr>
        </p15:guide>
        <p15:guide id="11" pos="4563">
          <p15:clr>
            <a:srgbClr val="EA4335"/>
          </p15:clr>
        </p15:guide>
        <p15:guide id="12" pos="468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ncbi.nlm.nih.gov/pmc/articles/PMC7289450/" TargetMode="External"/><Relationship Id="rId4" Type="http://schemas.openxmlformats.org/officeDocument/2006/relationships/hyperlink" Target="https://dph.georgia.gov/sites/dph.georgia.gov/files/related_files/site_page/Georgia%20Maternal%20Mortality%20Report%202014.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ubmed.ncbi.nlm.nih.gov/31503166/#affiliation-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okcountyhealth.org/wp-content/uploads/6.-SP-HIS-article-2-12-21-18.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a:spLocks noGrp="1"/>
          </p:cNvSpPr>
          <p:nvPr>
            <p:ph type="title"/>
          </p:nvPr>
        </p:nvSpPr>
        <p:spPr>
          <a:xfrm>
            <a:off x="344373" y="2280675"/>
            <a:ext cx="5131200" cy="57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900"/>
              <a:buNone/>
            </a:pPr>
            <a:endParaRPr sz="1700"/>
          </a:p>
          <a:p>
            <a:pPr marL="0" lvl="0" indent="0" algn="l" rtl="0">
              <a:lnSpc>
                <a:spcPct val="100000"/>
              </a:lnSpc>
              <a:spcBef>
                <a:spcPts val="0"/>
              </a:spcBef>
              <a:spcAft>
                <a:spcPts val="0"/>
              </a:spcAft>
              <a:buSzPts val="2900"/>
              <a:buNone/>
            </a:pPr>
            <a:r>
              <a:rPr lang="en" sz="1700"/>
              <a:t>Kashif Ross, MS</a:t>
            </a:r>
            <a:endParaRPr sz="1700"/>
          </a:p>
          <a:p>
            <a:pPr marL="0" lvl="0" indent="0" algn="l" rtl="0">
              <a:lnSpc>
                <a:spcPct val="100000"/>
              </a:lnSpc>
              <a:spcBef>
                <a:spcPts val="0"/>
              </a:spcBef>
              <a:spcAft>
                <a:spcPts val="0"/>
              </a:spcAft>
              <a:buSzPts val="2900"/>
              <a:buNone/>
            </a:pPr>
            <a:r>
              <a:rPr lang="en" sz="1700"/>
              <a:t>Jackie Kokx, MS</a:t>
            </a:r>
            <a:endParaRPr sz="1700"/>
          </a:p>
          <a:p>
            <a:pPr marL="0" lvl="0" indent="0" algn="l" rtl="0">
              <a:lnSpc>
                <a:spcPct val="100000"/>
              </a:lnSpc>
              <a:spcBef>
                <a:spcPts val="0"/>
              </a:spcBef>
              <a:spcAft>
                <a:spcPts val="0"/>
              </a:spcAft>
              <a:buSzPts val="2900"/>
              <a:buNone/>
            </a:pPr>
            <a:r>
              <a:rPr lang="en" sz="1700"/>
              <a:t>Rosie Martinez, ScD, MPH</a:t>
            </a:r>
            <a:endParaRPr sz="1700"/>
          </a:p>
          <a:p>
            <a:pPr marL="0" lvl="0" indent="0" algn="l" rtl="0">
              <a:lnSpc>
                <a:spcPct val="100000"/>
              </a:lnSpc>
              <a:spcBef>
                <a:spcPts val="0"/>
              </a:spcBef>
              <a:spcAft>
                <a:spcPts val="0"/>
              </a:spcAft>
              <a:buSzPts val="2900"/>
              <a:buNone/>
            </a:pPr>
            <a:r>
              <a:rPr lang="en" sz="1700"/>
              <a:t>Rylan Larsen, PhD</a:t>
            </a:r>
            <a:endParaRPr sz="1700"/>
          </a:p>
          <a:p>
            <a:pPr marL="0" lvl="0" indent="0" algn="l" rtl="0">
              <a:lnSpc>
                <a:spcPct val="100000"/>
              </a:lnSpc>
              <a:spcBef>
                <a:spcPts val="0"/>
              </a:spcBef>
              <a:spcAft>
                <a:spcPts val="0"/>
              </a:spcAft>
              <a:buSzPts val="2900"/>
              <a:buNone/>
            </a:pPr>
            <a:r>
              <a:rPr lang="en" sz="1700"/>
              <a:t>Megan Bultema, PhD</a:t>
            </a:r>
            <a:endParaRPr sz="1700"/>
          </a:p>
          <a:p>
            <a:pPr marL="0" lvl="0" indent="0" algn="l" rtl="0">
              <a:lnSpc>
                <a:spcPct val="100000"/>
              </a:lnSpc>
              <a:spcBef>
                <a:spcPts val="0"/>
              </a:spcBef>
              <a:spcAft>
                <a:spcPts val="0"/>
              </a:spcAft>
              <a:buSzPts val="2900"/>
              <a:buNone/>
            </a:pPr>
            <a:endParaRPr sz="1700"/>
          </a:p>
          <a:p>
            <a:pPr marL="0" lvl="0" indent="0" algn="l" rtl="0">
              <a:lnSpc>
                <a:spcPct val="100000"/>
              </a:lnSpc>
              <a:spcBef>
                <a:spcPts val="0"/>
              </a:spcBef>
              <a:spcAft>
                <a:spcPts val="0"/>
              </a:spcAft>
              <a:buSzPts val="2900"/>
              <a:buNone/>
            </a:pPr>
            <a:endParaRPr sz="1700"/>
          </a:p>
        </p:txBody>
      </p:sp>
      <p:pic>
        <p:nvPicPr>
          <p:cNvPr id="156" name="Google Shape;156;p1"/>
          <p:cNvPicPr preferRelativeResize="0"/>
          <p:nvPr/>
        </p:nvPicPr>
        <p:blipFill rotWithShape="1">
          <a:blip r:embed="rId3">
            <a:alphaModFix/>
          </a:blip>
          <a:srcRect/>
          <a:stretch/>
        </p:blipFill>
        <p:spPr>
          <a:xfrm>
            <a:off x="457200" y="1513975"/>
            <a:ext cx="3276325" cy="766700"/>
          </a:xfrm>
          <a:prstGeom prst="rect">
            <a:avLst/>
          </a:prstGeom>
          <a:noFill/>
          <a:ln>
            <a:noFill/>
          </a:ln>
        </p:spPr>
      </p:pic>
      <p:sp>
        <p:nvSpPr>
          <p:cNvPr id="157" name="Google Shape;157;p1"/>
          <p:cNvSpPr txBox="1"/>
          <p:nvPr/>
        </p:nvSpPr>
        <p:spPr>
          <a:xfrm>
            <a:off x="2105550" y="4743300"/>
            <a:ext cx="493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chemeClr val="lt1"/>
                </a:solidFill>
                <a:latin typeface="Arial"/>
                <a:ea typeface="Arial"/>
                <a:cs typeface="Arial"/>
                <a:sym typeface="Arial"/>
              </a:rPr>
              <a:t>Ideas presented here are not an official position of Olive</a:t>
            </a:r>
            <a:endParaRPr sz="1400" b="0" i="1" u="none" strike="noStrike" cap="none">
              <a:solidFill>
                <a:schemeClr val="lt1"/>
              </a:solidFill>
              <a:latin typeface="Arial"/>
              <a:ea typeface="Arial"/>
              <a:cs typeface="Arial"/>
              <a:sym typeface="Arial"/>
            </a:endParaRPr>
          </a:p>
        </p:txBody>
      </p:sp>
      <p:sp>
        <p:nvSpPr>
          <p:cNvPr id="158" name="Google Shape;158;p1"/>
          <p:cNvSpPr txBox="1"/>
          <p:nvPr/>
        </p:nvSpPr>
        <p:spPr>
          <a:xfrm>
            <a:off x="4130500" y="2442150"/>
            <a:ext cx="49329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2"/>
                </a:solidFill>
                <a:latin typeface="Arial"/>
                <a:ea typeface="Arial"/>
                <a:cs typeface="Arial"/>
                <a:sym typeface="Arial"/>
              </a:rPr>
              <a:t>Olive4Equity amplifies the voices of Black mothers. We do this by providing remote and integrated blood pressure monitoring in the immediate postpartum period.</a:t>
            </a:r>
            <a:endParaRPr sz="1600" b="0" i="0" u="none" strike="noStrike" cap="none">
              <a:solidFill>
                <a:schemeClr val="l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Value of Olive4Equity</a:t>
            </a:r>
            <a:endParaRPr/>
          </a:p>
        </p:txBody>
      </p:sp>
      <p:sp>
        <p:nvSpPr>
          <p:cNvPr id="265" name="Google Shape;265;p10"/>
          <p:cNvSpPr txBox="1">
            <a:spLocks noGrp="1"/>
          </p:cNvSpPr>
          <p:nvPr>
            <p:ph type="title" idx="3"/>
          </p:nvPr>
        </p:nvSpPr>
        <p:spPr>
          <a:xfrm>
            <a:off x="390525" y="153125"/>
            <a:ext cx="28080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graphicFrame>
        <p:nvGraphicFramePr>
          <p:cNvPr id="266" name="Google Shape;266;p10"/>
          <p:cNvGraphicFramePr/>
          <p:nvPr/>
        </p:nvGraphicFramePr>
        <p:xfrm>
          <a:off x="4382050" y="1546438"/>
          <a:ext cx="4458375" cy="3078270"/>
        </p:xfrm>
        <a:graphic>
          <a:graphicData uri="http://schemas.openxmlformats.org/drawingml/2006/table">
            <a:tbl>
              <a:tblPr>
                <a:noFill/>
                <a:tableStyleId>{D7E8C291-4802-4BD6-BDB1-04B3ADCEBCC3}</a:tableStyleId>
              </a:tblPr>
              <a:tblGrid>
                <a:gridCol w="1790675">
                  <a:extLst>
                    <a:ext uri="{9D8B030D-6E8A-4147-A177-3AD203B41FA5}">
                      <a16:colId xmlns:a16="http://schemas.microsoft.com/office/drawing/2014/main" val="20000"/>
                    </a:ext>
                  </a:extLst>
                </a:gridCol>
                <a:gridCol w="1181575">
                  <a:extLst>
                    <a:ext uri="{9D8B030D-6E8A-4147-A177-3AD203B41FA5}">
                      <a16:colId xmlns:a16="http://schemas.microsoft.com/office/drawing/2014/main" val="20001"/>
                    </a:ext>
                  </a:extLst>
                </a:gridCol>
                <a:gridCol w="1486125">
                  <a:extLst>
                    <a:ext uri="{9D8B030D-6E8A-4147-A177-3AD203B41FA5}">
                      <a16:colId xmlns:a16="http://schemas.microsoft.com/office/drawing/2014/main" val="20002"/>
                    </a:ext>
                  </a:extLst>
                </a:gridCol>
              </a:tblGrid>
              <a:tr h="360625">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lt1"/>
                          </a:solidFill>
                        </a:rPr>
                        <a:t>Benefits</a:t>
                      </a:r>
                      <a:endParaRPr sz="1200" u="none" strike="noStrike" cap="none">
                        <a:solidFill>
                          <a:schemeClr val="lt1"/>
                        </a:solidFill>
                      </a:endParaRPr>
                    </a:p>
                  </a:txBody>
                  <a:tcPr marL="91425" marR="91425" marT="91425" marB="91425" anchor="b">
                    <a:solidFill>
                      <a:schemeClr val="accent4"/>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lt1"/>
                          </a:solidFill>
                        </a:rPr>
                        <a:t>Olive4Equity</a:t>
                      </a:r>
                      <a:endParaRPr sz="900" u="none" strike="noStrike" cap="none">
                        <a:solidFill>
                          <a:schemeClr val="lt1"/>
                        </a:solidFill>
                      </a:endParaRPr>
                    </a:p>
                  </a:txBody>
                  <a:tcPr marL="91425" marR="91425" marT="91425" marB="91425" anchor="ctr">
                    <a:solidFill>
                      <a:schemeClr val="accent4"/>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solidFill>
                            <a:schemeClr val="lt1"/>
                          </a:solidFill>
                        </a:rPr>
                        <a:t>The Cuff Project</a:t>
                      </a:r>
                      <a:endParaRPr sz="1200" u="none" strike="noStrike" cap="none">
                        <a:solidFill>
                          <a:schemeClr val="lt1"/>
                        </a:solidFill>
                      </a:endParaRPr>
                    </a:p>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rPr>
                        <a:t>The Preeclampsia Foundation</a:t>
                      </a:r>
                      <a:endParaRPr sz="800" u="none" strike="noStrike" cap="none">
                        <a:solidFill>
                          <a:schemeClr val="lt1"/>
                        </a:solidFill>
                      </a:endParaRPr>
                    </a:p>
                  </a:txBody>
                  <a:tcPr marL="91425" marR="91425" marT="91425" marB="91425">
                    <a:solidFill>
                      <a:schemeClr val="accent4"/>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Validated BP Device</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BP Data Sent to Provider</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Automatically</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Manually</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Educational Information Provided</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Designated Medical </a:t>
                      </a:r>
                      <a:endParaRPr sz="1000" u="none" strike="noStrike" cap="none"/>
                    </a:p>
                    <a:p>
                      <a:pPr marL="0" marR="0" lvl="0" indent="0" algn="l" rtl="0">
                        <a:lnSpc>
                          <a:spcPct val="100000"/>
                        </a:lnSpc>
                        <a:spcBef>
                          <a:spcPts val="0"/>
                        </a:spcBef>
                        <a:spcAft>
                          <a:spcPts val="0"/>
                        </a:spcAft>
                        <a:buClr>
                          <a:srgbClr val="000000"/>
                        </a:buClr>
                        <a:buSzPts val="1000"/>
                        <a:buFont typeface="Arial"/>
                        <a:buNone/>
                      </a:pPr>
                      <a:r>
                        <a:rPr lang="en" sz="1000" u="none" strike="noStrike" cap="none"/>
                        <a:t>Support Call </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No</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Funding</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Insurance Providers</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The Preeclampsia Foundation</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Published Pilot Program</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Yes</a:t>
                      </a:r>
                      <a:endParaRPr sz="1000" u="none" strike="noStrike" cap="none"/>
                    </a:p>
                  </a:txBody>
                  <a:tcPr marL="91425" marR="91425" marT="91425" marB="91425">
                    <a:solidFill>
                      <a:schemeClr val="accent5"/>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t>No</a:t>
                      </a:r>
                      <a:endParaRPr sz="1000" u="none" strike="noStrike" cap="none"/>
                    </a:p>
                  </a:txBody>
                  <a:tcPr marL="91425" marR="91425" marT="91425" marB="91425">
                    <a:solidFill>
                      <a:schemeClr val="accent5"/>
                    </a:solidFill>
                  </a:tcPr>
                </a:tc>
                <a:extLst>
                  <a:ext uri="{0D108BD9-81ED-4DB2-BD59-A6C34878D82A}">
                    <a16:rowId xmlns:a16="http://schemas.microsoft.com/office/drawing/2014/main" val="10006"/>
                  </a:ext>
                </a:extLst>
              </a:tr>
            </a:tbl>
          </a:graphicData>
        </a:graphic>
      </p:graphicFrame>
      <p:sp>
        <p:nvSpPr>
          <p:cNvPr id="267" name="Google Shape;267;p10"/>
          <p:cNvSpPr txBox="1"/>
          <p:nvPr/>
        </p:nvSpPr>
        <p:spPr>
          <a:xfrm>
            <a:off x="93675" y="1401675"/>
            <a:ext cx="3754500" cy="38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900"/>
              <a:buFont typeface="Arial"/>
              <a:buNone/>
            </a:pPr>
            <a:r>
              <a:rPr lang="en" sz="900">
                <a:solidFill>
                  <a:schemeClr val="dk1"/>
                </a:solidFill>
                <a:latin typeface="Courier New"/>
                <a:ea typeface="Courier New"/>
                <a:cs typeface="Courier New"/>
                <a:sym typeface="Courier New"/>
              </a:rPr>
              <a:t>Hoppe, K. K., Thomas, N., Fedenia, K., Zernick, M., Zella, J. B., Shah, D. M., … Johnson, H. (2019). 451: </a:t>
            </a:r>
            <a:r>
              <a:rPr lang="en" sz="900" b="1">
                <a:solidFill>
                  <a:schemeClr val="dk1"/>
                </a:solidFill>
                <a:latin typeface="Courier New"/>
                <a:ea typeface="Courier New"/>
                <a:cs typeface="Courier New"/>
                <a:sym typeface="Courier New"/>
              </a:rPr>
              <a:t>A non-randomized controlled study: Telehealth with remote patient monitoring vs standard care for postpartum hypertension.</a:t>
            </a:r>
            <a:r>
              <a:rPr lang="en" sz="900">
                <a:solidFill>
                  <a:schemeClr val="dk1"/>
                </a:solidFill>
                <a:latin typeface="Courier New"/>
                <a:ea typeface="Courier New"/>
                <a:cs typeface="Courier New"/>
                <a:sym typeface="Courier New"/>
              </a:rPr>
              <a:t> American Journal of Obstetrics and Gynecology, 220(1). doi: 10.1016/j.ajog.2018.11.472</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Hoppe, K. K., Williams, M., Thomas, N., Zella, J. B., Drewry, A., Kim, K., … Johnson, H. M. (2019). </a:t>
            </a:r>
            <a:r>
              <a:rPr lang="en" sz="900" b="1">
                <a:solidFill>
                  <a:schemeClr val="dk1"/>
                </a:solidFill>
                <a:latin typeface="Courier New"/>
                <a:ea typeface="Courier New"/>
                <a:cs typeface="Courier New"/>
                <a:sym typeface="Courier New"/>
              </a:rPr>
              <a:t>Telehealth with remote blood pressure monitoring for postpartum hypertension: A prospective single-cohort feasibility study. </a:t>
            </a:r>
            <a:r>
              <a:rPr lang="en" sz="900">
                <a:solidFill>
                  <a:schemeClr val="dk1"/>
                </a:solidFill>
                <a:latin typeface="Courier New"/>
                <a:ea typeface="Courier New"/>
                <a:cs typeface="Courier New"/>
                <a:sym typeface="Courier New"/>
              </a:rPr>
              <a:t>Pregnancy Hypertension, 15, 171–176. doi: 10.1016/j.preghy.2018.12.007</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900"/>
              <a:buFont typeface="Arial"/>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900"/>
              <a:buFont typeface="Arial"/>
              <a:buNone/>
            </a:pPr>
            <a:r>
              <a:rPr lang="en" sz="900" b="1">
                <a:solidFill>
                  <a:schemeClr val="dk1"/>
                </a:solidFill>
                <a:latin typeface="Courier New"/>
                <a:ea typeface="Courier New"/>
                <a:cs typeface="Courier New"/>
                <a:sym typeface="Courier New"/>
              </a:rPr>
              <a:t>Optimizing postpartum care. ACOG Committee Opinion </a:t>
            </a:r>
            <a:r>
              <a:rPr lang="en" sz="900">
                <a:solidFill>
                  <a:schemeClr val="dk1"/>
                </a:solidFill>
                <a:latin typeface="Courier New"/>
                <a:ea typeface="Courier New"/>
                <a:cs typeface="Courier New"/>
                <a:sym typeface="Courier New"/>
              </a:rPr>
              <a:t>No. 736. American College of Obstetricians and Gynecologists. Obstet Gynecol 2018;131:e140–50.</a:t>
            </a:r>
            <a:endParaRPr sz="90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900"/>
              <a:buFont typeface="Arial"/>
              <a:buNone/>
            </a:pPr>
            <a:endParaRPr sz="900">
              <a:solidFill>
                <a:schemeClr val="dk1"/>
              </a:solidFill>
              <a:latin typeface="Courier New"/>
              <a:ea typeface="Courier New"/>
              <a:cs typeface="Courier New"/>
              <a:sym typeface="Courier New"/>
            </a:endParaRPr>
          </a:p>
          <a:p>
            <a:pPr marL="0" marR="76200" lvl="0" indent="0" algn="l" rtl="0">
              <a:spcBef>
                <a:spcPts val="300"/>
              </a:spcBef>
              <a:spcAft>
                <a:spcPts val="0"/>
              </a:spcAft>
              <a:buClr>
                <a:schemeClr val="dk1"/>
              </a:buClr>
              <a:buSzPts val="900"/>
              <a:buFont typeface="Arial"/>
              <a:buNone/>
            </a:pPr>
            <a:r>
              <a:rPr lang="en" sz="900">
                <a:solidFill>
                  <a:schemeClr val="dk1"/>
                </a:solidFill>
                <a:latin typeface="Courier New"/>
                <a:ea typeface="Courier New"/>
                <a:cs typeface="Courier New"/>
                <a:sym typeface="Courier New"/>
              </a:rPr>
              <a:t>Hauspurg A, Lemon LS, Quinn BA, Binstock A, Larkin J, Beigi RH, Watson AR, Simhan HN. A Postpartum </a:t>
            </a:r>
            <a:r>
              <a:rPr lang="en" sz="900" b="1">
                <a:solidFill>
                  <a:schemeClr val="dk1"/>
                </a:solidFill>
                <a:latin typeface="Courier New"/>
                <a:ea typeface="Courier New"/>
                <a:cs typeface="Courier New"/>
                <a:sym typeface="Courier New"/>
              </a:rPr>
              <a:t>Remote Hypertension Monitoring Protocol Implemented at the Hospital Level.</a:t>
            </a:r>
            <a:r>
              <a:rPr lang="en" sz="900">
                <a:solidFill>
                  <a:schemeClr val="dk1"/>
                </a:solidFill>
                <a:latin typeface="Courier New"/>
                <a:ea typeface="Courier New"/>
                <a:cs typeface="Courier New"/>
                <a:sym typeface="Courier New"/>
              </a:rPr>
              <a:t> Obstet Gynecol. 2019 Oct;134(4):685-691. doi: 10.1097/AOG.0000000000003479. PMID: 31503166; PMCID: PMC7289450.</a:t>
            </a:r>
            <a:endParaRPr>
              <a:solidFill>
                <a:schemeClr val="dk1"/>
              </a:solidFill>
            </a:endParaRPr>
          </a:p>
        </p:txBody>
      </p:sp>
      <p:sp>
        <p:nvSpPr>
          <p:cNvPr id="268" name="Google Shape;268;p10"/>
          <p:cNvSpPr txBox="1"/>
          <p:nvPr/>
        </p:nvSpPr>
        <p:spPr>
          <a:xfrm>
            <a:off x="101975" y="932100"/>
            <a:ext cx="411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Previous studies supporting use of home blood pressure monitoring in postpartum period.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8"/>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endParaRPr/>
          </a:p>
        </p:txBody>
      </p:sp>
      <p:sp>
        <p:nvSpPr>
          <p:cNvPr id="274" name="Google Shape;274;p8"/>
          <p:cNvSpPr txBox="1"/>
          <p:nvPr/>
        </p:nvSpPr>
        <p:spPr>
          <a:xfrm>
            <a:off x="306825" y="1113300"/>
            <a:ext cx="7243800" cy="354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accent4"/>
                </a:solidFill>
                <a:latin typeface="Proxima Nova"/>
                <a:ea typeface="Proxima Nova"/>
                <a:cs typeface="Proxima Nova"/>
                <a:sym typeface="Proxima Nova"/>
              </a:rPr>
              <a:t>References:</a:t>
            </a:r>
            <a:endParaRPr sz="2000" b="0" i="0" u="none" strike="noStrike" cap="none">
              <a:solidFill>
                <a:schemeClr val="accent4"/>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Courier New"/>
                <a:ea typeface="Courier New"/>
                <a:cs typeface="Courier New"/>
                <a:sym typeface="Courier New"/>
              </a:rPr>
              <a:t>Hoppe, K. K., Thomas, N., Fedenia, K., Zernick, M., Zella, J. B., Shah, D. M., … Johnson, H. (2019). 451: A non-randomized controlled study: Telehealth with remote patient monitoring vs standard care for postpartum hypertension. American Journal of Obstetrics and Gynecology, 220(1). doi: 10.1016/j.ajog.2018.11.472</a:t>
            </a:r>
            <a:endParaRPr sz="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Courier New"/>
                <a:ea typeface="Courier New"/>
                <a:cs typeface="Courier New"/>
                <a:sym typeface="Courier New"/>
              </a:rPr>
              <a:t>Hoppe, K. K., Williams, M., Thomas, N., Zella, J. B., Drewry, A., Kim, K., … Johnson, H. M. (2019). Telehealth with remote blood pressure monitoring for postpartum hypertension: A prospective single-cohort feasibility study. Pregnancy Hypertension, 15, 171–176. doi: 10.1016/j.preghy.2018.12.007</a:t>
            </a:r>
            <a:endParaRPr sz="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Courier New"/>
                <a:ea typeface="Courier New"/>
                <a:cs typeface="Courier New"/>
                <a:sym typeface="Courier New"/>
              </a:rPr>
              <a:t>Optimizing postpartum care. ACOG Committee Opinion No. 736. American College of Obstetricians and Gynecologists. Obstet Gynecol 2018;131:e140–50.</a:t>
            </a:r>
            <a:endParaRPr sz="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0"/>
              </a:spcAft>
              <a:buClr>
                <a:srgbClr val="000000"/>
              </a:buClr>
              <a:buSzPts val="900"/>
              <a:buFont typeface="Arial"/>
              <a:buNone/>
            </a:pPr>
            <a:r>
              <a:rPr lang="en" sz="900" b="0" i="0" u="none" strike="noStrike" cap="none">
                <a:solidFill>
                  <a:schemeClr val="dk1"/>
                </a:solidFill>
                <a:latin typeface="Courier New"/>
                <a:ea typeface="Courier New"/>
                <a:cs typeface="Courier New"/>
                <a:sym typeface="Courier New"/>
              </a:rPr>
              <a:t>Hauspurg A, Lemon LS, Quinn BA, Binstock A, Larkin J, Beigi RH, Watson AR, Simhan HN. A Postpartum Remote Hypertension Monitoring Protocol Implemented at the Hospital Level. Obstet Gynecol. 2019 Oct;134(4):685-691. doi: 10.1097/AOG.0000000000003479. PMID: 31503166; PMCID: PMC7289450.</a:t>
            </a:r>
            <a:endParaRPr sz="900" b="0" i="0" u="none" strike="noStrike" cap="none">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0"/>
              </a:spcAft>
              <a:buClr>
                <a:srgbClr val="000000"/>
              </a:buClr>
              <a:buSzPts val="900"/>
              <a:buFont typeface="Arial"/>
              <a:buNone/>
            </a:pPr>
            <a:endParaRPr sz="900" b="0" i="0" u="none" strike="noStrike" cap="none">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300"/>
              </a:spcAft>
              <a:buClr>
                <a:srgbClr val="000000"/>
              </a:buClr>
              <a:buSzPts val="900"/>
              <a:buFont typeface="Arial"/>
              <a:buNone/>
            </a:pPr>
            <a:r>
              <a:rPr lang="en" sz="900" b="0" i="0" u="none" strike="noStrike" cap="none">
                <a:solidFill>
                  <a:schemeClr val="dk1"/>
                </a:solidFill>
                <a:latin typeface="Courier New"/>
                <a:ea typeface="Courier New"/>
                <a:cs typeface="Courier New"/>
                <a:sym typeface="Courier New"/>
              </a:rPr>
              <a:t>Van Den Heuvel JFM, Lely AT, Franx A, Bekker MN. Validation of the iHealth Track and Omron HEM-9210T automated blood pressure devices for use in pregnancy. Pregnancy Hypertens. 2019 Jan;15:37-41. doi: 10.1016/j.preghy.2018.10.008. Epub 2018 Nov 2. PMID: 30825925.</a:t>
            </a:r>
            <a:endParaRPr sz="900" b="0" i="0" u="none" strike="noStrike" cap="non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The problem</a:t>
            </a:r>
            <a:endParaRPr/>
          </a:p>
        </p:txBody>
      </p:sp>
      <p:sp>
        <p:nvSpPr>
          <p:cNvPr id="164" name="Google Shape;164;p2"/>
          <p:cNvSpPr txBox="1">
            <a:spLocks noGrp="1"/>
          </p:cNvSpPr>
          <p:nvPr>
            <p:ph type="title" idx="2"/>
          </p:nvPr>
        </p:nvSpPr>
        <p:spPr>
          <a:xfrm>
            <a:off x="702550" y="1322775"/>
            <a:ext cx="3333300" cy="17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highlight>
                  <a:srgbClr val="FFFFFF"/>
                </a:highlight>
              </a:rPr>
              <a:t>Shalon Irving was a 36-yr-old epidemiologist at the CDC, with a dual-subject Ph.D., a gold-plated insurance, and a rock-solid support system died 3 weeks after giving birth due to high blood pressure complications in Georgia.</a:t>
            </a:r>
            <a:endParaRPr sz="1700"/>
          </a:p>
        </p:txBody>
      </p:sp>
      <p:sp>
        <p:nvSpPr>
          <p:cNvPr id="165" name="Google Shape;165;p2"/>
          <p:cNvSpPr txBox="1">
            <a:spLocks noGrp="1"/>
          </p:cNvSpPr>
          <p:nvPr>
            <p:ph type="title" idx="3"/>
          </p:nvPr>
        </p:nvSpPr>
        <p:spPr>
          <a:xfrm>
            <a:off x="390525" y="153125"/>
            <a:ext cx="28080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pic>
        <p:nvPicPr>
          <p:cNvPr id="166" name="Google Shape;166;p2"/>
          <p:cNvPicPr preferRelativeResize="0"/>
          <p:nvPr/>
        </p:nvPicPr>
        <p:blipFill rotWithShape="1">
          <a:blip r:embed="rId3">
            <a:alphaModFix/>
          </a:blip>
          <a:srcRect/>
          <a:stretch/>
        </p:blipFill>
        <p:spPr>
          <a:xfrm>
            <a:off x="4572872" y="597575"/>
            <a:ext cx="2861400" cy="381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
          <p:cNvPicPr preferRelativeResize="0"/>
          <p:nvPr/>
        </p:nvPicPr>
        <p:blipFill rotWithShape="1">
          <a:blip r:embed="rId3">
            <a:alphaModFix/>
          </a:blip>
          <a:srcRect/>
          <a:stretch/>
        </p:blipFill>
        <p:spPr>
          <a:xfrm>
            <a:off x="152390" y="514300"/>
            <a:ext cx="6012825" cy="2168100"/>
          </a:xfrm>
          <a:prstGeom prst="rect">
            <a:avLst/>
          </a:prstGeom>
          <a:noFill/>
          <a:ln>
            <a:noFill/>
          </a:ln>
        </p:spPr>
      </p:pic>
      <p:sp>
        <p:nvSpPr>
          <p:cNvPr id="172" name="Google Shape;172;p3"/>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The problem</a:t>
            </a:r>
            <a:endParaRPr/>
          </a:p>
        </p:txBody>
      </p:sp>
      <p:sp>
        <p:nvSpPr>
          <p:cNvPr id="173" name="Google Shape;173;p3"/>
          <p:cNvSpPr txBox="1">
            <a:spLocks noGrp="1"/>
          </p:cNvSpPr>
          <p:nvPr>
            <p:ph type="title" idx="3"/>
          </p:nvPr>
        </p:nvSpPr>
        <p:spPr>
          <a:xfrm>
            <a:off x="390525" y="153125"/>
            <a:ext cx="28080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sp>
        <p:nvSpPr>
          <p:cNvPr id="174" name="Google Shape;174;p3"/>
          <p:cNvSpPr txBox="1"/>
          <p:nvPr/>
        </p:nvSpPr>
        <p:spPr>
          <a:xfrm>
            <a:off x="0" y="4628675"/>
            <a:ext cx="8376000" cy="484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50"/>
              <a:buFont typeface="Arial"/>
              <a:buNone/>
            </a:pPr>
            <a:r>
              <a:rPr lang="en" sz="650" b="0" i="1" u="none" strike="noStrike" cap="none">
                <a:solidFill>
                  <a:srgbClr val="444444"/>
                </a:solidFill>
                <a:highlight>
                  <a:srgbClr val="FFFFFF"/>
                </a:highlight>
                <a:latin typeface="Arial"/>
                <a:ea typeface="Arial"/>
                <a:cs typeface="Arial"/>
                <a:sym typeface="Arial"/>
              </a:rPr>
              <a:t>Creanga AA, Syverson C, Seed K, Callaghan WM. Pregnancy-related mortality in the United States, 2011-2013. Obstet Gynecol. 2017;130(2):366-73. </a:t>
            </a:r>
            <a:endParaRPr sz="650" b="0" i="1" u="none" strike="noStrike" cap="none">
              <a:solidFill>
                <a:srgbClr val="444444"/>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650"/>
              <a:buFont typeface="Arial"/>
              <a:buNone/>
            </a:pPr>
            <a:r>
              <a:rPr lang="en" sz="650" b="0" i="1" u="sng" strike="noStrike" cap="none">
                <a:solidFill>
                  <a:schemeClr val="hlink"/>
                </a:solidFill>
                <a:highlight>
                  <a:srgbClr val="FFFFFF"/>
                </a:highlight>
                <a:latin typeface="Arial"/>
                <a:ea typeface="Arial"/>
                <a:cs typeface="Arial"/>
                <a:sym typeface="Arial"/>
                <a:hlinkClick r:id="rId4"/>
              </a:rPr>
              <a:t>https://dph.georgia.gov/sites/dph.georgia.gov/files/related_files/site_page/Georgia%20Maternal%20Mortality%20Report%202014.pdf</a:t>
            </a:r>
            <a:r>
              <a:rPr lang="en" sz="650" b="0" i="1" u="none" strike="noStrike" cap="none">
                <a:solidFill>
                  <a:srgbClr val="444444"/>
                </a:solidFill>
                <a:highlight>
                  <a:srgbClr val="FFFFFF"/>
                </a:highlight>
                <a:latin typeface="Arial"/>
                <a:ea typeface="Arial"/>
                <a:cs typeface="Arial"/>
                <a:sym typeface="Arial"/>
              </a:rPr>
              <a:t> </a:t>
            </a:r>
            <a:endParaRPr sz="650" b="0" i="1" u="none" strike="noStrike" cap="none">
              <a:solidFill>
                <a:srgbClr val="444444"/>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650"/>
              <a:buFont typeface="Arial"/>
              <a:buNone/>
            </a:pPr>
            <a:r>
              <a:rPr lang="en" sz="650" b="0" i="1" u="sng" strike="noStrike" cap="none">
                <a:solidFill>
                  <a:schemeClr val="hlink"/>
                </a:solidFill>
                <a:highlight>
                  <a:srgbClr val="FFFFFF"/>
                </a:highlight>
                <a:latin typeface="Arial"/>
                <a:ea typeface="Arial"/>
                <a:cs typeface="Arial"/>
                <a:sym typeface="Arial"/>
                <a:hlinkClick r:id="rId5"/>
              </a:rPr>
              <a:t>https://www.ncbi.nlm.nih.gov/pmc/articles/PMC7289450/</a:t>
            </a:r>
            <a:r>
              <a:rPr lang="en" sz="650" b="0" i="1" u="none" strike="noStrike" cap="none">
                <a:solidFill>
                  <a:srgbClr val="444444"/>
                </a:solidFill>
                <a:highlight>
                  <a:srgbClr val="FFFFFF"/>
                </a:highlight>
                <a:latin typeface="Arial"/>
                <a:ea typeface="Arial"/>
                <a:cs typeface="Arial"/>
                <a:sym typeface="Arial"/>
              </a:rPr>
              <a:t> </a:t>
            </a:r>
            <a:endParaRPr sz="650" b="0" i="1" u="none" strike="noStrike" cap="none">
              <a:solidFill>
                <a:srgbClr val="444444"/>
              </a:solidFill>
              <a:highlight>
                <a:srgbClr val="FFFFFF"/>
              </a:highlight>
              <a:latin typeface="Arial"/>
              <a:ea typeface="Arial"/>
              <a:cs typeface="Arial"/>
              <a:sym typeface="Arial"/>
            </a:endParaRPr>
          </a:p>
        </p:txBody>
      </p:sp>
      <p:pic>
        <p:nvPicPr>
          <p:cNvPr id="175" name="Google Shape;175;p3"/>
          <p:cNvPicPr preferRelativeResize="0"/>
          <p:nvPr/>
        </p:nvPicPr>
        <p:blipFill rotWithShape="1">
          <a:blip r:embed="rId6">
            <a:alphaModFix/>
          </a:blip>
          <a:srcRect/>
          <a:stretch/>
        </p:blipFill>
        <p:spPr>
          <a:xfrm>
            <a:off x="184425" y="2746275"/>
            <a:ext cx="6125868" cy="1505600"/>
          </a:xfrm>
          <a:prstGeom prst="rect">
            <a:avLst/>
          </a:prstGeom>
          <a:noFill/>
          <a:ln>
            <a:noFill/>
          </a:ln>
        </p:spPr>
      </p:pic>
      <p:sp>
        <p:nvSpPr>
          <p:cNvPr id="176" name="Google Shape;176;p3"/>
          <p:cNvSpPr/>
          <p:nvPr/>
        </p:nvSpPr>
        <p:spPr>
          <a:xfrm>
            <a:off x="265450" y="3182075"/>
            <a:ext cx="5946600" cy="594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txBox="1"/>
          <p:nvPr/>
        </p:nvSpPr>
        <p:spPr>
          <a:xfrm>
            <a:off x="6384000" y="604100"/>
            <a:ext cx="2760000" cy="467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accent2"/>
              </a:solidFill>
              <a:latin typeface="Proxima Nova"/>
              <a:ea typeface="Proxima Nova"/>
              <a:cs typeface="Proxima Nova"/>
              <a:sym typeface="Proxima Nova"/>
            </a:endParaRPr>
          </a:p>
          <a:p>
            <a:pPr marL="171450" marR="0" lvl="0" indent="-171450" algn="l" rtl="0">
              <a:lnSpc>
                <a:spcPct val="115000"/>
              </a:lnSpc>
              <a:spcBef>
                <a:spcPts val="1000"/>
              </a:spcBef>
              <a:spcAft>
                <a:spcPts val="0"/>
              </a:spcAft>
              <a:buClr>
                <a:schemeClr val="accent2"/>
              </a:buClr>
              <a:buSzPts val="1300"/>
              <a:buFont typeface="Proxima Nova"/>
              <a:buChar char="●"/>
            </a:pPr>
            <a:r>
              <a:rPr lang="en" sz="1300" b="0" i="0" u="none" strike="noStrike" cap="none">
                <a:solidFill>
                  <a:schemeClr val="accent2"/>
                </a:solidFill>
                <a:latin typeface="Proxima Nova"/>
                <a:ea typeface="Proxima Nova"/>
                <a:cs typeface="Proxima Nova"/>
                <a:sym typeface="Proxima Nova"/>
              </a:rPr>
              <a:t>Over 50% of pregnancy related deaths occur postpartum</a:t>
            </a:r>
            <a:endParaRPr sz="1300" b="0" i="0" u="none" strike="noStrike" cap="none">
              <a:solidFill>
                <a:schemeClr val="accent2"/>
              </a:solidFill>
              <a:latin typeface="Proxima Nova"/>
              <a:ea typeface="Proxima Nova"/>
              <a:cs typeface="Proxima Nova"/>
              <a:sym typeface="Proxima Nova"/>
            </a:endParaRPr>
          </a:p>
          <a:p>
            <a:pPr marL="171450" marR="0" lvl="0" indent="-171450" algn="l" rtl="0">
              <a:lnSpc>
                <a:spcPct val="115000"/>
              </a:lnSpc>
              <a:spcBef>
                <a:spcPts val="1000"/>
              </a:spcBef>
              <a:spcAft>
                <a:spcPts val="0"/>
              </a:spcAft>
              <a:buClr>
                <a:schemeClr val="accent2"/>
              </a:buClr>
              <a:buSzPts val="1300"/>
              <a:buFont typeface="Proxima Nova"/>
              <a:buChar char="●"/>
            </a:pPr>
            <a:r>
              <a:rPr lang="en" sz="1300" b="0" i="0" u="none" strike="noStrike" cap="none">
                <a:solidFill>
                  <a:schemeClr val="accent2"/>
                </a:solidFill>
                <a:latin typeface="Proxima Nova"/>
                <a:ea typeface="Proxima Nova"/>
                <a:cs typeface="Proxima Nova"/>
                <a:sym typeface="Proxima Nova"/>
              </a:rPr>
              <a:t>Cardiovascular-related diseases are the leading causes of death for Black mothers in Georgia</a:t>
            </a:r>
            <a:endParaRPr sz="1300" b="0" i="0" u="none" strike="noStrike" cap="none">
              <a:solidFill>
                <a:schemeClr val="accent2"/>
              </a:solidFill>
              <a:latin typeface="Proxima Nova"/>
              <a:ea typeface="Proxima Nova"/>
              <a:cs typeface="Proxima Nova"/>
              <a:sym typeface="Proxima Nova"/>
            </a:endParaRPr>
          </a:p>
          <a:p>
            <a:pPr marL="171450" marR="0" lvl="0" indent="-171450" algn="l" rtl="0">
              <a:lnSpc>
                <a:spcPct val="115000"/>
              </a:lnSpc>
              <a:spcBef>
                <a:spcPts val="1000"/>
              </a:spcBef>
              <a:spcAft>
                <a:spcPts val="0"/>
              </a:spcAft>
              <a:buClr>
                <a:schemeClr val="accent2"/>
              </a:buClr>
              <a:buSzPts val="1300"/>
              <a:buFont typeface="Proxima Nova"/>
              <a:buChar char="●"/>
            </a:pPr>
            <a:r>
              <a:rPr lang="en" sz="1300" b="0" i="0" u="none" strike="noStrike" cap="none">
                <a:solidFill>
                  <a:schemeClr val="accent2"/>
                </a:solidFill>
                <a:latin typeface="Proxima Nova"/>
                <a:ea typeface="Proxima Nova"/>
                <a:cs typeface="Proxima Nova"/>
                <a:sym typeface="Proxima Nova"/>
              </a:rPr>
              <a:t>Hypertensive disorders of pregnancy, which includes the post-partum period, can lead to immediate and long-term complications</a:t>
            </a:r>
            <a:endParaRPr sz="1300" b="0" i="0" u="none" strike="noStrike" cap="none">
              <a:solidFill>
                <a:schemeClr val="accent2"/>
              </a:solidFill>
              <a:latin typeface="Proxima Nova"/>
              <a:ea typeface="Proxima Nova"/>
              <a:cs typeface="Proxima Nova"/>
              <a:sym typeface="Proxima Nova"/>
            </a:endParaRPr>
          </a:p>
          <a:p>
            <a:pPr marL="171450" marR="0" lvl="0" indent="-171450" algn="l" rtl="0">
              <a:lnSpc>
                <a:spcPct val="115000"/>
              </a:lnSpc>
              <a:spcBef>
                <a:spcPts val="1000"/>
              </a:spcBef>
              <a:spcAft>
                <a:spcPts val="0"/>
              </a:spcAft>
              <a:buClr>
                <a:schemeClr val="accent2"/>
              </a:buClr>
              <a:buSzPts val="1300"/>
              <a:buFont typeface="Proxima Nova"/>
              <a:buChar char="●"/>
            </a:pPr>
            <a:r>
              <a:rPr lang="en" sz="1300" b="0" i="0" u="none" strike="noStrike" cap="none">
                <a:solidFill>
                  <a:schemeClr val="accent2"/>
                </a:solidFill>
                <a:latin typeface="Proxima Nova"/>
                <a:ea typeface="Proxima Nova"/>
                <a:cs typeface="Proxima Nova"/>
                <a:sym typeface="Proxima Nova"/>
              </a:rPr>
              <a:t>Studies show that providing postpartum at home blood pressure monitoring can reduce time to treatment and frequency of readmission </a:t>
            </a:r>
            <a:r>
              <a:rPr lang="en" sz="800" b="0" i="0" u="none" strike="noStrike" cap="none">
                <a:solidFill>
                  <a:schemeClr val="accent2"/>
                </a:solidFill>
                <a:latin typeface="Proxima Nova"/>
                <a:ea typeface="Proxima Nova"/>
                <a:cs typeface="Proxima Nova"/>
                <a:sym typeface="Proxima Nova"/>
              </a:rPr>
              <a:t>(last slide citations)</a:t>
            </a:r>
            <a:endParaRPr sz="800" b="0" i="0" u="none" strike="noStrike" cap="none">
              <a:solidFill>
                <a:schemeClr val="accent2"/>
              </a:solidFill>
              <a:latin typeface="Proxima Nova"/>
              <a:ea typeface="Proxima Nova"/>
              <a:cs typeface="Proxima Nova"/>
              <a:sym typeface="Proxima Nova"/>
            </a:endParaRPr>
          </a:p>
          <a:p>
            <a:pPr marL="0" marR="0" lvl="0" indent="0" algn="l" rtl="0">
              <a:lnSpc>
                <a:spcPct val="100000"/>
              </a:lnSpc>
              <a:spcBef>
                <a:spcPts val="1000"/>
              </a:spcBef>
              <a:spcAft>
                <a:spcPts val="1000"/>
              </a:spcAft>
              <a:buClr>
                <a:srgbClr val="000000"/>
              </a:buClr>
              <a:buSzPts val="1300"/>
              <a:buFont typeface="Arial"/>
              <a:buNone/>
            </a:pPr>
            <a:endParaRPr sz="1300" b="0" i="0" u="none" strike="noStrike" cap="none">
              <a:solidFill>
                <a:schemeClr val="accent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356356" y="433875"/>
            <a:ext cx="85692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The Solution: </a:t>
            </a:r>
            <a:r>
              <a:rPr lang="en" sz="1500">
                <a:solidFill>
                  <a:schemeClr val="accent2"/>
                </a:solidFill>
              </a:rPr>
              <a:t>Daily home blood pressure monitoring through mobile devices for early detection of hypertensive signs in Black postpartum mothers integration and alert system for providers.</a:t>
            </a:r>
            <a:endParaRPr sz="2200"/>
          </a:p>
        </p:txBody>
      </p:sp>
      <p:sp>
        <p:nvSpPr>
          <p:cNvPr id="183" name="Google Shape;183;p4"/>
          <p:cNvSpPr txBox="1">
            <a:spLocks noGrp="1"/>
          </p:cNvSpPr>
          <p:nvPr>
            <p:ph type="title" idx="3"/>
          </p:nvPr>
        </p:nvSpPr>
        <p:spPr>
          <a:xfrm>
            <a:off x="390525" y="153125"/>
            <a:ext cx="28080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sp>
        <p:nvSpPr>
          <p:cNvPr id="184" name="Google Shape;184;p4"/>
          <p:cNvSpPr txBox="1"/>
          <p:nvPr/>
        </p:nvSpPr>
        <p:spPr>
          <a:xfrm>
            <a:off x="0" y="4780625"/>
            <a:ext cx="69969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185" name="Google Shape;185;p4"/>
          <p:cNvGrpSpPr/>
          <p:nvPr/>
        </p:nvGrpSpPr>
        <p:grpSpPr>
          <a:xfrm>
            <a:off x="-10824" y="1582000"/>
            <a:ext cx="3209348" cy="3146056"/>
            <a:chOff x="4970576" y="899175"/>
            <a:chExt cx="3209348" cy="3146056"/>
          </a:xfrm>
        </p:grpSpPr>
        <p:pic>
          <p:nvPicPr>
            <p:cNvPr id="186" name="Google Shape;186;p4"/>
            <p:cNvPicPr preferRelativeResize="0"/>
            <p:nvPr/>
          </p:nvPicPr>
          <p:blipFill rotWithShape="1">
            <a:blip r:embed="rId3">
              <a:alphaModFix/>
            </a:blip>
            <a:srcRect l="5276"/>
            <a:stretch/>
          </p:blipFill>
          <p:spPr>
            <a:xfrm>
              <a:off x="4970576" y="1096500"/>
              <a:ext cx="2756451" cy="2510575"/>
            </a:xfrm>
            <a:prstGeom prst="rect">
              <a:avLst/>
            </a:prstGeom>
            <a:noFill/>
            <a:ln>
              <a:noFill/>
            </a:ln>
          </p:spPr>
        </p:pic>
        <p:pic>
          <p:nvPicPr>
            <p:cNvPr id="187" name="Google Shape;187;p4"/>
            <p:cNvPicPr preferRelativeResize="0"/>
            <p:nvPr/>
          </p:nvPicPr>
          <p:blipFill rotWithShape="1">
            <a:blip r:embed="rId4">
              <a:alphaModFix/>
            </a:blip>
            <a:srcRect l="11764" t="4280" r="34856" b="10101"/>
            <a:stretch/>
          </p:blipFill>
          <p:spPr>
            <a:xfrm>
              <a:off x="6576625" y="899175"/>
              <a:ext cx="1603299" cy="3146056"/>
            </a:xfrm>
            <a:prstGeom prst="rect">
              <a:avLst/>
            </a:prstGeom>
            <a:noFill/>
            <a:ln>
              <a:noFill/>
            </a:ln>
          </p:spPr>
        </p:pic>
      </p:grpSp>
      <p:pic>
        <p:nvPicPr>
          <p:cNvPr id="188" name="Google Shape;188;p4"/>
          <p:cNvPicPr preferRelativeResize="0"/>
          <p:nvPr/>
        </p:nvPicPr>
        <p:blipFill rotWithShape="1">
          <a:blip r:embed="rId5">
            <a:alphaModFix/>
          </a:blip>
          <a:srcRect/>
          <a:stretch/>
        </p:blipFill>
        <p:spPr>
          <a:xfrm>
            <a:off x="3505375" y="1066850"/>
            <a:ext cx="5742948" cy="4020051"/>
          </a:xfrm>
          <a:prstGeom prst="rect">
            <a:avLst/>
          </a:prstGeom>
          <a:noFill/>
          <a:ln>
            <a:noFill/>
          </a:ln>
        </p:spPr>
      </p:pic>
      <p:pic>
        <p:nvPicPr>
          <p:cNvPr id="189" name="Google Shape;189;p4"/>
          <p:cNvPicPr preferRelativeResize="0"/>
          <p:nvPr/>
        </p:nvPicPr>
        <p:blipFill rotWithShape="1">
          <a:blip r:embed="rId6">
            <a:alphaModFix/>
          </a:blip>
          <a:srcRect/>
          <a:stretch/>
        </p:blipFill>
        <p:spPr>
          <a:xfrm>
            <a:off x="1153840" y="1380825"/>
            <a:ext cx="2103710" cy="3871296"/>
          </a:xfrm>
          <a:prstGeom prst="rect">
            <a:avLst/>
          </a:prstGeom>
          <a:noFill/>
          <a:ln>
            <a:noFill/>
          </a:ln>
        </p:spPr>
      </p:pic>
      <p:sp>
        <p:nvSpPr>
          <p:cNvPr id="190" name="Google Shape;190;p4"/>
          <p:cNvSpPr/>
          <p:nvPr/>
        </p:nvSpPr>
        <p:spPr>
          <a:xfrm>
            <a:off x="3062300" y="2560850"/>
            <a:ext cx="599400" cy="297300"/>
          </a:xfrm>
          <a:prstGeom prst="lef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title" idx="3"/>
          </p:nvPr>
        </p:nvSpPr>
        <p:spPr>
          <a:xfrm>
            <a:off x="390525" y="153125"/>
            <a:ext cx="44148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sp>
        <p:nvSpPr>
          <p:cNvPr id="196" name="Google Shape;196;p5"/>
          <p:cNvSpPr txBox="1"/>
          <p:nvPr/>
        </p:nvSpPr>
        <p:spPr>
          <a:xfrm>
            <a:off x="257550" y="24702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7" name="Google Shape;197;p5"/>
          <p:cNvPicPr preferRelativeResize="0"/>
          <p:nvPr/>
        </p:nvPicPr>
        <p:blipFill rotWithShape="1">
          <a:blip r:embed="rId3">
            <a:alphaModFix/>
          </a:blip>
          <a:srcRect/>
          <a:stretch/>
        </p:blipFill>
        <p:spPr>
          <a:xfrm>
            <a:off x="1041250" y="480001"/>
            <a:ext cx="6460423" cy="4190999"/>
          </a:xfrm>
          <a:prstGeom prst="rect">
            <a:avLst/>
          </a:prstGeom>
          <a:noFill/>
          <a:ln>
            <a:noFill/>
          </a:ln>
        </p:spPr>
      </p:pic>
      <p:sp>
        <p:nvSpPr>
          <p:cNvPr id="198" name="Google Shape;198;p5"/>
          <p:cNvSpPr txBox="1"/>
          <p:nvPr/>
        </p:nvSpPr>
        <p:spPr>
          <a:xfrm>
            <a:off x="71100" y="4820400"/>
            <a:ext cx="3372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hlink"/>
                </a:solidFill>
                <a:latin typeface="Proxima Nova"/>
                <a:ea typeface="Proxima Nova"/>
                <a:cs typeface="Proxima Nova"/>
                <a:sym typeface="Proxima Nova"/>
                <a:hlinkClick r:id="rId4"/>
              </a:rPr>
              <a:t>https://pubmed.ncbi.nlm.nih.gov/31503166/#affiliation-1</a:t>
            </a:r>
            <a:r>
              <a:rPr lang="en" sz="900" b="0" i="0" u="none" strike="noStrike" cap="none">
                <a:solidFill>
                  <a:srgbClr val="000000"/>
                </a:solidFill>
                <a:latin typeface="Proxima Nova"/>
                <a:ea typeface="Proxima Nova"/>
                <a:cs typeface="Proxima Nova"/>
                <a:sym typeface="Proxima Nova"/>
              </a:rPr>
              <a:t> </a:t>
            </a:r>
            <a:endParaRPr sz="900" b="0" i="0" u="none" strike="noStrike" cap="none">
              <a:solidFill>
                <a:srgbClr val="000000"/>
              </a:solidFill>
              <a:latin typeface="Proxima Nova"/>
              <a:ea typeface="Proxima Nova"/>
              <a:cs typeface="Proxima Nova"/>
              <a:sym typeface="Proxima Nova"/>
            </a:endParaRPr>
          </a:p>
        </p:txBody>
      </p:sp>
      <p:sp>
        <p:nvSpPr>
          <p:cNvPr id="199" name="Google Shape;199;p5"/>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Pilot Study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Implementation</a:t>
            </a:r>
            <a:endParaRPr/>
          </a:p>
        </p:txBody>
      </p:sp>
      <p:sp>
        <p:nvSpPr>
          <p:cNvPr id="213" name="Google Shape;213;p6"/>
          <p:cNvSpPr txBox="1">
            <a:spLocks noGrp="1"/>
          </p:cNvSpPr>
          <p:nvPr>
            <p:ph type="title" idx="3"/>
          </p:nvPr>
        </p:nvSpPr>
        <p:spPr>
          <a:xfrm>
            <a:off x="390525" y="153125"/>
            <a:ext cx="28080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pic>
        <p:nvPicPr>
          <p:cNvPr id="214" name="Google Shape;214;p6"/>
          <p:cNvPicPr preferRelativeResize="0"/>
          <p:nvPr/>
        </p:nvPicPr>
        <p:blipFill rotWithShape="1">
          <a:blip r:embed="rId3">
            <a:alphaModFix/>
          </a:blip>
          <a:srcRect l="1789" t="12781" r="21404" b="21841"/>
          <a:stretch/>
        </p:blipFill>
        <p:spPr>
          <a:xfrm>
            <a:off x="71437" y="1050081"/>
            <a:ext cx="9001124" cy="369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f2e6b09d38_0_0"/>
          <p:cNvSpPr/>
          <p:nvPr/>
        </p:nvSpPr>
        <p:spPr>
          <a:xfrm>
            <a:off x="4252318" y="1263100"/>
            <a:ext cx="1968900" cy="1968900"/>
          </a:xfrm>
          <a:prstGeom prst="teardrop">
            <a:avLst>
              <a:gd name="adj" fmla="val 100000"/>
            </a:avLst>
          </a:prstGeom>
          <a:solidFill>
            <a:srgbClr val="AEEAFE">
              <a:alpha val="52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20" name="Google Shape;220;gf2e6b09d38_0_0"/>
          <p:cNvSpPr/>
          <p:nvPr/>
        </p:nvSpPr>
        <p:spPr>
          <a:xfrm flipH="1">
            <a:off x="2922782" y="1263100"/>
            <a:ext cx="1968900" cy="1968900"/>
          </a:xfrm>
          <a:prstGeom prst="teardrop">
            <a:avLst>
              <a:gd name="adj" fmla="val 100000"/>
            </a:avLst>
          </a:prstGeom>
          <a:solidFill>
            <a:srgbClr val="FA47E3">
              <a:alpha val="308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21" name="Google Shape;221;gf2e6b09d38_0_0"/>
          <p:cNvGrpSpPr/>
          <p:nvPr/>
        </p:nvGrpSpPr>
        <p:grpSpPr>
          <a:xfrm>
            <a:off x="23313" y="3476248"/>
            <a:ext cx="2643041" cy="1490252"/>
            <a:chOff x="63325" y="3476250"/>
            <a:chExt cx="2459100" cy="1490252"/>
          </a:xfrm>
        </p:grpSpPr>
        <p:sp>
          <p:nvSpPr>
            <p:cNvPr id="222" name="Google Shape;222;gf2e6b09d38_0_0"/>
            <p:cNvSpPr/>
            <p:nvPr/>
          </p:nvSpPr>
          <p:spPr>
            <a:xfrm>
              <a:off x="611000" y="3476250"/>
              <a:ext cx="1543200" cy="314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23" name="Google Shape;223;gf2e6b09d38_0_0"/>
            <p:cNvGrpSpPr/>
            <p:nvPr/>
          </p:nvGrpSpPr>
          <p:grpSpPr>
            <a:xfrm>
              <a:off x="63325" y="3476252"/>
              <a:ext cx="2459100" cy="1490250"/>
              <a:chOff x="-89075" y="3476252"/>
              <a:chExt cx="2459100" cy="1490250"/>
            </a:xfrm>
          </p:grpSpPr>
          <p:sp>
            <p:nvSpPr>
              <p:cNvPr id="224" name="Google Shape;224;gf2e6b09d38_0_0"/>
              <p:cNvSpPr txBox="1"/>
              <p:nvPr/>
            </p:nvSpPr>
            <p:spPr>
              <a:xfrm>
                <a:off x="-89075" y="3745502"/>
                <a:ext cx="2459100" cy="12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Proxima Nova"/>
                    <a:ea typeface="Proxima Nova"/>
                    <a:cs typeface="Proxima Nova"/>
                    <a:sym typeface="Proxima Nova"/>
                  </a:rPr>
                  <a:t>Funded solution to reduce maternal mortality in Georgia due to cardiovascular complications in the postpartum period</a:t>
                </a:r>
                <a:endParaRPr b="1">
                  <a:latin typeface="Proxima Nova"/>
                  <a:ea typeface="Proxima Nova"/>
                  <a:cs typeface="Proxima Nova"/>
                  <a:sym typeface="Proxima Nova"/>
                </a:endParaRPr>
              </a:p>
            </p:txBody>
          </p:sp>
          <p:sp>
            <p:nvSpPr>
              <p:cNvPr id="225" name="Google Shape;225;gf2e6b09d38_0_0"/>
              <p:cNvSpPr txBox="1"/>
              <p:nvPr/>
            </p:nvSpPr>
            <p:spPr>
              <a:xfrm>
                <a:off x="460831" y="3476252"/>
                <a:ext cx="1359300" cy="31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Proxima Nova"/>
                    <a:ea typeface="Proxima Nova"/>
                    <a:cs typeface="Proxima Nova"/>
                    <a:sym typeface="Proxima Nova"/>
                  </a:rPr>
                  <a:t>Intersection</a:t>
                </a:r>
                <a:endParaRPr sz="1600" b="1">
                  <a:latin typeface="Proxima Nova"/>
                  <a:ea typeface="Proxima Nova"/>
                  <a:cs typeface="Proxima Nova"/>
                  <a:sym typeface="Proxima Nova"/>
                </a:endParaRPr>
              </a:p>
            </p:txBody>
          </p:sp>
        </p:grpSp>
      </p:grpSp>
      <p:grpSp>
        <p:nvGrpSpPr>
          <p:cNvPr id="226" name="Google Shape;226;gf2e6b09d38_0_0"/>
          <p:cNvGrpSpPr/>
          <p:nvPr/>
        </p:nvGrpSpPr>
        <p:grpSpPr>
          <a:xfrm>
            <a:off x="6746513" y="3604424"/>
            <a:ext cx="2149131" cy="1282006"/>
            <a:chOff x="6764348" y="3476250"/>
            <a:chExt cx="1799490" cy="892513"/>
          </a:xfrm>
        </p:grpSpPr>
        <p:sp>
          <p:nvSpPr>
            <p:cNvPr id="227" name="Google Shape;227;gf2e6b09d38_0_0"/>
            <p:cNvSpPr/>
            <p:nvPr/>
          </p:nvSpPr>
          <p:spPr>
            <a:xfrm>
              <a:off x="6987825" y="3476250"/>
              <a:ext cx="1543200" cy="31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28" name="Google Shape;228;gf2e6b09d38_0_0"/>
            <p:cNvGrpSpPr/>
            <p:nvPr/>
          </p:nvGrpSpPr>
          <p:grpSpPr>
            <a:xfrm>
              <a:off x="6764348" y="3476252"/>
              <a:ext cx="1799490" cy="892511"/>
              <a:chOff x="6916748" y="3476252"/>
              <a:chExt cx="1799490" cy="892511"/>
            </a:xfrm>
          </p:grpSpPr>
          <p:sp>
            <p:nvSpPr>
              <p:cNvPr id="229" name="Google Shape;229;gf2e6b09d38_0_0"/>
              <p:cNvSpPr txBox="1"/>
              <p:nvPr/>
            </p:nvSpPr>
            <p:spPr>
              <a:xfrm>
                <a:off x="6916748" y="3641863"/>
                <a:ext cx="1791300" cy="7269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Reduce occurence of costly readmissions </a:t>
                </a:r>
                <a:endParaRPr sz="1500">
                  <a:latin typeface="Proxima Nova"/>
                  <a:ea typeface="Proxima Nova"/>
                  <a:cs typeface="Proxima Nova"/>
                  <a:sym typeface="Proxima Nova"/>
                </a:endParaRPr>
              </a:p>
            </p:txBody>
          </p:sp>
          <p:sp>
            <p:nvSpPr>
              <p:cNvPr id="230" name="Google Shape;230;gf2e6b09d38_0_0"/>
              <p:cNvSpPr txBox="1"/>
              <p:nvPr/>
            </p:nvSpPr>
            <p:spPr>
              <a:xfrm>
                <a:off x="7077638" y="3476252"/>
                <a:ext cx="1638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lt1"/>
                    </a:solidFill>
                    <a:latin typeface="Proxima Nova"/>
                    <a:ea typeface="Proxima Nova"/>
                    <a:cs typeface="Proxima Nova"/>
                    <a:sym typeface="Proxima Nova"/>
                  </a:rPr>
                  <a:t>Payer/Insurance</a:t>
                </a:r>
                <a:endParaRPr sz="1600" b="1">
                  <a:solidFill>
                    <a:schemeClr val="lt1"/>
                  </a:solidFill>
                  <a:latin typeface="Proxima Nova"/>
                  <a:ea typeface="Proxima Nova"/>
                  <a:cs typeface="Proxima Nova"/>
                  <a:sym typeface="Proxima Nova"/>
                </a:endParaRPr>
              </a:p>
            </p:txBody>
          </p:sp>
        </p:grpSp>
      </p:grpSp>
      <p:grpSp>
        <p:nvGrpSpPr>
          <p:cNvPr id="231" name="Google Shape;231;gf2e6b09d38_0_0"/>
          <p:cNvGrpSpPr/>
          <p:nvPr/>
        </p:nvGrpSpPr>
        <p:grpSpPr>
          <a:xfrm>
            <a:off x="6498400" y="904957"/>
            <a:ext cx="2645361" cy="1920743"/>
            <a:chOff x="6494276" y="1213558"/>
            <a:chExt cx="2457600" cy="1920743"/>
          </a:xfrm>
        </p:grpSpPr>
        <p:sp>
          <p:nvSpPr>
            <p:cNvPr id="232" name="Google Shape;232;gf2e6b09d38_0_0"/>
            <p:cNvSpPr/>
            <p:nvPr/>
          </p:nvSpPr>
          <p:spPr>
            <a:xfrm>
              <a:off x="6987825" y="1213558"/>
              <a:ext cx="1543200" cy="314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33" name="Google Shape;233;gf2e6b09d38_0_0"/>
            <p:cNvGrpSpPr/>
            <p:nvPr/>
          </p:nvGrpSpPr>
          <p:grpSpPr>
            <a:xfrm>
              <a:off x="6494276" y="1228102"/>
              <a:ext cx="2457600" cy="1906200"/>
              <a:chOff x="6646676" y="1228102"/>
              <a:chExt cx="2457600" cy="1906200"/>
            </a:xfrm>
          </p:grpSpPr>
          <p:sp>
            <p:nvSpPr>
              <p:cNvPr id="234" name="Google Shape;234;gf2e6b09d38_0_0"/>
              <p:cNvSpPr txBox="1"/>
              <p:nvPr/>
            </p:nvSpPr>
            <p:spPr>
              <a:xfrm>
                <a:off x="6646676" y="1595902"/>
                <a:ext cx="2457600" cy="1538400"/>
              </a:xfrm>
              <a:prstGeom prst="rect">
                <a:avLst/>
              </a:prstGeom>
              <a:noFill/>
              <a:ln>
                <a:noFill/>
              </a:ln>
            </p:spPr>
            <p:txBody>
              <a:bodyPr spcFirstLastPara="1" wrap="square" lIns="91425" tIns="91425" rIns="91425" bIns="91425" anchor="ctr" anchorCtr="0">
                <a:noAutofit/>
              </a:bodyPr>
              <a:lstStyle/>
              <a:p>
                <a:pPr marL="28575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More eyes on the patient</a:t>
                </a:r>
                <a:endParaRPr sz="1200">
                  <a:solidFill>
                    <a:schemeClr val="accent2"/>
                  </a:solidFill>
                  <a:latin typeface="Proxima Nova"/>
                  <a:ea typeface="Proxima Nova"/>
                  <a:cs typeface="Proxima Nova"/>
                  <a:sym typeface="Proxima Nova"/>
                </a:endParaRPr>
              </a:p>
              <a:p>
                <a:pPr marL="28575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View of blood pressure during daily activities</a:t>
                </a:r>
                <a:endParaRPr sz="1200">
                  <a:solidFill>
                    <a:schemeClr val="accent2"/>
                  </a:solidFill>
                  <a:latin typeface="Proxima Nova"/>
                  <a:ea typeface="Proxima Nova"/>
                  <a:cs typeface="Proxima Nova"/>
                  <a:sym typeface="Proxima Nova"/>
                </a:endParaRPr>
              </a:p>
              <a:p>
                <a:pPr marL="28575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More blood pressure readings to support diagnosis</a:t>
                </a:r>
                <a:endParaRPr sz="1200">
                  <a:solidFill>
                    <a:schemeClr val="accent2"/>
                  </a:solidFill>
                  <a:latin typeface="Proxima Nova"/>
                  <a:ea typeface="Proxima Nova"/>
                  <a:cs typeface="Proxima Nova"/>
                  <a:sym typeface="Proxima Nova"/>
                </a:endParaRPr>
              </a:p>
              <a:p>
                <a:pPr marL="28575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Curated content to reduce alarm fatigue</a:t>
                </a:r>
                <a:endParaRPr sz="1200">
                  <a:solidFill>
                    <a:schemeClr val="accent2"/>
                  </a:solidFill>
                  <a:latin typeface="Proxima Nova"/>
                  <a:ea typeface="Proxima Nova"/>
                  <a:cs typeface="Proxima Nova"/>
                  <a:sym typeface="Proxima Nova"/>
                </a:endParaRPr>
              </a:p>
              <a:p>
                <a:pPr marL="285750" lvl="0" indent="-304800" algn="l" rtl="0">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Relevant context to facilitate care</a:t>
                </a:r>
                <a:endParaRPr sz="1200">
                  <a:solidFill>
                    <a:schemeClr val="accent2"/>
                  </a:solidFill>
                  <a:latin typeface="Proxima Nova"/>
                  <a:ea typeface="Proxima Nova"/>
                  <a:cs typeface="Proxima Nova"/>
                  <a:sym typeface="Proxima Nova"/>
                </a:endParaRPr>
              </a:p>
            </p:txBody>
          </p:sp>
          <p:sp>
            <p:nvSpPr>
              <p:cNvPr id="235" name="Google Shape;235;gf2e6b09d38_0_0"/>
              <p:cNvSpPr txBox="1"/>
              <p:nvPr/>
            </p:nvSpPr>
            <p:spPr>
              <a:xfrm>
                <a:off x="7287933" y="1228102"/>
                <a:ext cx="1175100" cy="28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Proxima Nova"/>
                    <a:ea typeface="Proxima Nova"/>
                    <a:cs typeface="Proxima Nova"/>
                    <a:sym typeface="Proxima Nova"/>
                  </a:rPr>
                  <a:t>Providers</a:t>
                </a:r>
                <a:endParaRPr sz="1600">
                  <a:solidFill>
                    <a:schemeClr val="lt1"/>
                  </a:solidFill>
                  <a:latin typeface="Proxima Nova"/>
                  <a:ea typeface="Proxima Nova"/>
                  <a:cs typeface="Proxima Nova"/>
                  <a:sym typeface="Proxima Nova"/>
                </a:endParaRPr>
              </a:p>
            </p:txBody>
          </p:sp>
        </p:grpSp>
      </p:grpSp>
      <p:sp>
        <p:nvSpPr>
          <p:cNvPr id="236" name="Google Shape;236;gf2e6b09d38_0_0"/>
          <p:cNvSpPr txBox="1"/>
          <p:nvPr/>
        </p:nvSpPr>
        <p:spPr>
          <a:xfrm>
            <a:off x="3146700" y="1415500"/>
            <a:ext cx="5535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Proxima Nova"/>
                <a:ea typeface="Proxima Nova"/>
                <a:cs typeface="Proxima Nova"/>
                <a:sym typeface="Proxima Nova"/>
              </a:rPr>
              <a:t>01</a:t>
            </a:r>
            <a:endParaRPr sz="2000">
              <a:latin typeface="Proxima Nova"/>
              <a:ea typeface="Proxima Nova"/>
              <a:cs typeface="Proxima Nova"/>
              <a:sym typeface="Proxima Nova"/>
            </a:endParaRPr>
          </a:p>
        </p:txBody>
      </p:sp>
      <p:sp>
        <p:nvSpPr>
          <p:cNvPr id="237" name="Google Shape;237;gf2e6b09d38_0_0"/>
          <p:cNvSpPr txBox="1"/>
          <p:nvPr/>
        </p:nvSpPr>
        <p:spPr>
          <a:xfrm>
            <a:off x="5443800" y="1415500"/>
            <a:ext cx="5535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Proxima Nova"/>
                <a:ea typeface="Proxima Nova"/>
                <a:cs typeface="Proxima Nova"/>
                <a:sym typeface="Proxima Nova"/>
              </a:rPr>
              <a:t>02</a:t>
            </a:r>
            <a:endParaRPr sz="2000">
              <a:latin typeface="Proxima Nova"/>
              <a:ea typeface="Proxima Nova"/>
              <a:cs typeface="Proxima Nova"/>
              <a:sym typeface="Proxima Nova"/>
            </a:endParaRPr>
          </a:p>
        </p:txBody>
      </p:sp>
      <p:grpSp>
        <p:nvGrpSpPr>
          <p:cNvPr id="238" name="Google Shape;238;gf2e6b09d38_0_0"/>
          <p:cNvGrpSpPr/>
          <p:nvPr/>
        </p:nvGrpSpPr>
        <p:grpSpPr>
          <a:xfrm>
            <a:off x="42426" y="908756"/>
            <a:ext cx="2767825" cy="2378419"/>
            <a:chOff x="152004" y="1213558"/>
            <a:chExt cx="2575200" cy="2378419"/>
          </a:xfrm>
        </p:grpSpPr>
        <p:sp>
          <p:nvSpPr>
            <p:cNvPr id="239" name="Google Shape;239;gf2e6b09d38_0_0"/>
            <p:cNvSpPr/>
            <p:nvPr/>
          </p:nvSpPr>
          <p:spPr>
            <a:xfrm>
              <a:off x="611000" y="1213558"/>
              <a:ext cx="1543200" cy="314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40" name="Google Shape;240;gf2e6b09d38_0_0"/>
            <p:cNvGrpSpPr/>
            <p:nvPr/>
          </p:nvGrpSpPr>
          <p:grpSpPr>
            <a:xfrm>
              <a:off x="152004" y="1228089"/>
              <a:ext cx="2575200" cy="2363888"/>
              <a:chOff x="-396" y="1228089"/>
              <a:chExt cx="2575200" cy="2363888"/>
            </a:xfrm>
          </p:grpSpPr>
          <p:sp>
            <p:nvSpPr>
              <p:cNvPr id="241" name="Google Shape;241;gf2e6b09d38_0_0"/>
              <p:cNvSpPr txBox="1"/>
              <p:nvPr/>
            </p:nvSpPr>
            <p:spPr>
              <a:xfrm>
                <a:off x="-396" y="1525277"/>
                <a:ext cx="2575200" cy="20667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Access care from home &amp; reduced travel time to appointments</a:t>
                </a:r>
                <a:endParaRPr sz="1200">
                  <a:solidFill>
                    <a:schemeClr val="dk1"/>
                  </a:solidFill>
                  <a:latin typeface="Proxima Nova"/>
                  <a:ea typeface="Proxima Nova"/>
                  <a:cs typeface="Proxima Nova"/>
                  <a:sym typeface="Proxima Nova"/>
                </a:endParaRPr>
              </a:p>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Relevant information on risks of cardiovascular complications</a:t>
                </a:r>
                <a:endParaRPr sz="1200">
                  <a:solidFill>
                    <a:schemeClr val="dk1"/>
                  </a:solidFill>
                  <a:latin typeface="Proxima Nova"/>
                  <a:ea typeface="Proxima Nova"/>
                  <a:cs typeface="Proxima Nova"/>
                  <a:sym typeface="Proxima Nova"/>
                </a:endParaRPr>
              </a:p>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Black mother empowerment</a:t>
                </a:r>
                <a:endParaRPr sz="1200">
                  <a:solidFill>
                    <a:schemeClr val="dk1"/>
                  </a:solidFill>
                  <a:latin typeface="Proxima Nova"/>
                  <a:ea typeface="Proxima Nova"/>
                  <a:cs typeface="Proxima Nova"/>
                  <a:sym typeface="Proxima Nova"/>
                </a:endParaRPr>
              </a:p>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Record of objective data to advocate for care</a:t>
                </a:r>
                <a:endParaRPr sz="1200">
                  <a:solidFill>
                    <a:schemeClr val="dk1"/>
                  </a:solidFill>
                  <a:latin typeface="Proxima Nova"/>
                  <a:ea typeface="Proxima Nova"/>
                  <a:cs typeface="Proxima Nova"/>
                  <a:sym typeface="Proxima Nova"/>
                </a:endParaRPr>
              </a:p>
              <a:p>
                <a:pPr marL="457200" lvl="0" indent="-304800" algn="l" rtl="0">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Reduced risk of exposure to Covid-19</a:t>
                </a:r>
                <a:endParaRPr sz="1500">
                  <a:solidFill>
                    <a:schemeClr val="dk1"/>
                  </a:solidFill>
                  <a:latin typeface="Proxima Nova"/>
                  <a:ea typeface="Proxima Nova"/>
                  <a:cs typeface="Proxima Nova"/>
                  <a:sym typeface="Proxima Nova"/>
                </a:endParaRPr>
              </a:p>
            </p:txBody>
          </p:sp>
          <p:sp>
            <p:nvSpPr>
              <p:cNvPr id="242" name="Google Shape;242;gf2e6b09d38_0_0"/>
              <p:cNvSpPr txBox="1"/>
              <p:nvPr/>
            </p:nvSpPr>
            <p:spPr>
              <a:xfrm>
                <a:off x="458588" y="1228089"/>
                <a:ext cx="1543200" cy="28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Proxima Nova"/>
                    <a:ea typeface="Proxima Nova"/>
                    <a:cs typeface="Proxima Nova"/>
                    <a:sym typeface="Proxima Nova"/>
                  </a:rPr>
                  <a:t>Black Mothers</a:t>
                </a:r>
                <a:endParaRPr sz="1600" b="1">
                  <a:solidFill>
                    <a:schemeClr val="lt1"/>
                  </a:solidFill>
                  <a:latin typeface="Proxima Nova"/>
                  <a:ea typeface="Proxima Nova"/>
                  <a:cs typeface="Proxima Nova"/>
                  <a:sym typeface="Proxima Nova"/>
                </a:endParaRPr>
              </a:p>
            </p:txBody>
          </p:sp>
        </p:grpSp>
      </p:grpSp>
      <p:sp>
        <p:nvSpPr>
          <p:cNvPr id="243" name="Google Shape;243;gf2e6b09d38_0_0"/>
          <p:cNvSpPr/>
          <p:nvPr/>
        </p:nvSpPr>
        <p:spPr>
          <a:xfrm>
            <a:off x="238125" y="773457"/>
            <a:ext cx="2684727" cy="489618"/>
          </a:xfrm>
          <a:custGeom>
            <a:avLst/>
            <a:gdLst/>
            <a:ahLst/>
            <a:cxnLst/>
            <a:rect l="l" t="t" r="r" b="b"/>
            <a:pathLst>
              <a:path w="100139" h="80662" fill="none" extrusionOk="0">
                <a:moveTo>
                  <a:pt x="100139" y="80662"/>
                </a:moveTo>
                <a:lnTo>
                  <a:pt x="81532" y="1"/>
                </a:lnTo>
                <a:lnTo>
                  <a:pt x="0" y="1"/>
                </a:lnTo>
              </a:path>
            </a:pathLst>
          </a:custGeom>
          <a:noFill/>
          <a:ln w="13750" cap="flat" cmpd="sng">
            <a:solidFill>
              <a:srgbClr val="808080"/>
            </a:solidFill>
            <a:prstDash val="solid"/>
            <a:miter lim="458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f2e6b09d38_0_0"/>
          <p:cNvSpPr/>
          <p:nvPr/>
        </p:nvSpPr>
        <p:spPr>
          <a:xfrm>
            <a:off x="6193900" y="836700"/>
            <a:ext cx="2275456" cy="437399"/>
          </a:xfrm>
          <a:custGeom>
            <a:avLst/>
            <a:gdLst/>
            <a:ahLst/>
            <a:cxnLst/>
            <a:rect l="l" t="t" r="r" b="b"/>
            <a:pathLst>
              <a:path w="128921" h="50964" fill="none" extrusionOk="0">
                <a:moveTo>
                  <a:pt x="1" y="50963"/>
                </a:moveTo>
                <a:lnTo>
                  <a:pt x="50964" y="0"/>
                </a:lnTo>
                <a:lnTo>
                  <a:pt x="128920" y="0"/>
                </a:lnTo>
              </a:path>
            </a:pathLst>
          </a:custGeom>
          <a:noFill/>
          <a:ln w="13750" cap="flat" cmpd="sng">
            <a:solidFill>
              <a:srgbClr val="808080"/>
            </a:solidFill>
            <a:prstDash val="solid"/>
            <a:miter lim="458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f2e6b09d38_0_0"/>
          <p:cNvSpPr/>
          <p:nvPr/>
        </p:nvSpPr>
        <p:spPr>
          <a:xfrm>
            <a:off x="6178675" y="4211825"/>
            <a:ext cx="2532486" cy="418423"/>
          </a:xfrm>
          <a:custGeom>
            <a:avLst/>
            <a:gdLst/>
            <a:ahLst/>
            <a:cxnLst/>
            <a:rect l="l" t="t" r="r" b="b"/>
            <a:pathLst>
              <a:path w="110360" h="70029" fill="none" extrusionOk="0">
                <a:moveTo>
                  <a:pt x="0" y="0"/>
                </a:moveTo>
                <a:lnTo>
                  <a:pt x="30157" y="70028"/>
                </a:lnTo>
                <a:lnTo>
                  <a:pt x="110359" y="70028"/>
                </a:lnTo>
              </a:path>
            </a:pathLst>
          </a:custGeom>
          <a:noFill/>
          <a:ln w="13750" cap="flat" cmpd="sng">
            <a:solidFill>
              <a:srgbClr val="808080"/>
            </a:solidFill>
            <a:prstDash val="solid"/>
            <a:miter lim="458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f2e6b09d38_0_0"/>
          <p:cNvSpPr/>
          <p:nvPr/>
        </p:nvSpPr>
        <p:spPr>
          <a:xfrm>
            <a:off x="104275" y="2648425"/>
            <a:ext cx="4553491" cy="2318084"/>
          </a:xfrm>
          <a:custGeom>
            <a:avLst/>
            <a:gdLst/>
            <a:ahLst/>
            <a:cxnLst/>
            <a:rect l="l" t="t" r="r" b="b"/>
            <a:pathLst>
              <a:path w="116547" h="39002" fill="none" extrusionOk="0">
                <a:moveTo>
                  <a:pt x="116547" y="0"/>
                </a:moveTo>
                <a:lnTo>
                  <a:pt x="77545" y="39001"/>
                </a:lnTo>
                <a:lnTo>
                  <a:pt x="1" y="39001"/>
                </a:lnTo>
              </a:path>
            </a:pathLst>
          </a:custGeom>
          <a:noFill/>
          <a:ln w="13750" cap="flat" cmpd="sng">
            <a:solidFill>
              <a:srgbClr val="808080"/>
            </a:solidFill>
            <a:prstDash val="solid"/>
            <a:miter lim="4583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f2e6b09d38_0_0"/>
          <p:cNvSpPr/>
          <p:nvPr/>
        </p:nvSpPr>
        <p:spPr>
          <a:xfrm>
            <a:off x="2592650" y="3944750"/>
            <a:ext cx="2467200" cy="810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f2e6b09d38_0_0"/>
          <p:cNvSpPr/>
          <p:nvPr/>
        </p:nvSpPr>
        <p:spPr>
          <a:xfrm rot="10800000" flipH="1">
            <a:off x="4209768" y="2242913"/>
            <a:ext cx="1968900" cy="1968900"/>
          </a:xfrm>
          <a:prstGeom prst="teardrop">
            <a:avLst>
              <a:gd name="adj" fmla="val 100000"/>
            </a:avLst>
          </a:prstGeom>
          <a:solidFill>
            <a:srgbClr val="9BDBD5">
              <a:alpha val="62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49" name="Google Shape;249;gf2e6b09d38_0_0"/>
          <p:cNvSpPr txBox="1">
            <a:spLocks noGrp="1"/>
          </p:cNvSpPr>
          <p:nvPr>
            <p:ph type="title"/>
          </p:nvPr>
        </p:nvSpPr>
        <p:spPr>
          <a:xfrm>
            <a:off x="368169" y="296700"/>
            <a:ext cx="40257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chemeClr val="accent4"/>
                </a:solidFill>
                <a:latin typeface="Proxima Nova"/>
                <a:ea typeface="Proxima Nova"/>
                <a:cs typeface="Proxima Nova"/>
                <a:sym typeface="Proxima Nova"/>
              </a:rPr>
              <a:t>Benefits &amp;</a:t>
            </a:r>
            <a:r>
              <a:rPr lang="en">
                <a:solidFill>
                  <a:schemeClr val="dk1"/>
                </a:solidFill>
                <a:latin typeface="Proxima Nova"/>
                <a:ea typeface="Proxima Nova"/>
                <a:cs typeface="Proxima Nova"/>
                <a:sym typeface="Proxima Nova"/>
              </a:rPr>
              <a:t> </a:t>
            </a:r>
            <a:r>
              <a:rPr lang="en" sz="2000">
                <a:solidFill>
                  <a:schemeClr val="accent4"/>
                </a:solidFill>
                <a:latin typeface="Proxima Nova"/>
                <a:ea typeface="Proxima Nova"/>
                <a:cs typeface="Proxima Nova"/>
                <a:sym typeface="Proxima Nova"/>
              </a:rPr>
              <a:t>Advantages</a:t>
            </a:r>
            <a:endParaRPr>
              <a:solidFill>
                <a:schemeClr val="dk1"/>
              </a:solidFill>
              <a:latin typeface="Proxima Nova"/>
              <a:ea typeface="Proxima Nova"/>
              <a:cs typeface="Proxima Nova"/>
              <a:sym typeface="Proxima Nova"/>
            </a:endParaRPr>
          </a:p>
          <a:p>
            <a:pPr marL="0" lvl="0" indent="0" algn="l" rtl="0">
              <a:lnSpc>
                <a:spcPct val="100000"/>
              </a:lnSpc>
              <a:spcBef>
                <a:spcPts val="0"/>
              </a:spcBef>
              <a:spcAft>
                <a:spcPts val="0"/>
              </a:spcAft>
              <a:buSzPts val="2000"/>
              <a:buNone/>
            </a:pPr>
            <a:endParaRPr/>
          </a:p>
        </p:txBody>
      </p:sp>
      <p:sp>
        <p:nvSpPr>
          <p:cNvPr id="250" name="Google Shape;250;gf2e6b09d38_0_0"/>
          <p:cNvSpPr txBox="1">
            <a:spLocks noGrp="1"/>
          </p:cNvSpPr>
          <p:nvPr>
            <p:ph type="title"/>
          </p:nvPr>
        </p:nvSpPr>
        <p:spPr>
          <a:xfrm>
            <a:off x="390525" y="153125"/>
            <a:ext cx="4414800" cy="29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700">
                <a:solidFill>
                  <a:schemeClr val="accent1"/>
                </a:solidFill>
                <a:latin typeface="Proxima Nova"/>
                <a:ea typeface="Proxima Nova"/>
                <a:cs typeface="Proxima Nova"/>
                <a:sym typeface="Proxima Nova"/>
              </a:rPr>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700"/>
              <a:buNone/>
            </a:pPr>
            <a:endParaRPr/>
          </a:p>
        </p:txBody>
      </p:sp>
      <p:sp>
        <p:nvSpPr>
          <p:cNvPr id="251" name="Google Shape;251;gf2e6b09d38_0_0"/>
          <p:cNvSpPr txBox="1"/>
          <p:nvPr/>
        </p:nvSpPr>
        <p:spPr>
          <a:xfrm>
            <a:off x="2585725" y="3658400"/>
            <a:ext cx="2643000" cy="12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Proxima Nova"/>
                <a:ea typeface="Proxima Nova"/>
                <a:cs typeface="Proxima Nova"/>
                <a:sym typeface="Proxima Nova"/>
              </a:rPr>
              <a:t>Identify and treat cardiovascular complications before disastrous outcomes</a:t>
            </a:r>
            <a:endParaRPr b="1">
              <a:latin typeface="Proxima Nova"/>
              <a:ea typeface="Proxima Nova"/>
              <a:cs typeface="Proxima Nova"/>
              <a:sym typeface="Proxima Nova"/>
            </a:endParaRPr>
          </a:p>
        </p:txBody>
      </p:sp>
      <p:sp>
        <p:nvSpPr>
          <p:cNvPr id="252" name="Google Shape;252;gf2e6b09d38_0_0"/>
          <p:cNvSpPr txBox="1"/>
          <p:nvPr/>
        </p:nvSpPr>
        <p:spPr>
          <a:xfrm>
            <a:off x="5443800" y="3628163"/>
            <a:ext cx="553500" cy="41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Proxima Nova"/>
                <a:ea typeface="Proxima Nova"/>
                <a:cs typeface="Proxima Nova"/>
                <a:sym typeface="Proxima Nova"/>
              </a:rPr>
              <a:t>03</a:t>
            </a:r>
            <a:endParaRPr sz="2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356350" y="510075"/>
            <a:ext cx="7156200" cy="54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Closing </a:t>
            </a: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r>
              <a:rPr lang="en"/>
              <a:t>We believe that objective data can amplify Black mother’s voices and save lives like Shalon Irving’s.</a:t>
            </a: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r>
              <a:rPr lang="en"/>
              <a:t>Integrating mobile devices with provider systems can provide access to treatment for communities in a care desert.</a:t>
            </a: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Clr>
                <a:schemeClr val="dk1"/>
              </a:buClr>
              <a:buSzPts val="1100"/>
              <a:buFont typeface="Arial"/>
              <a:buNone/>
            </a:pPr>
            <a:r>
              <a:rPr lang="en"/>
              <a:t>Daily home blood pressure monitoring in the postpartum period can reduce maternal mortality of Black mothers in the state of Georgia.</a:t>
            </a:r>
            <a:endParaRPr/>
          </a:p>
          <a:p>
            <a:pPr marL="0" lvl="0" indent="0" algn="l" rtl="0">
              <a:lnSpc>
                <a:spcPct val="100000"/>
              </a:lnSpc>
              <a:spcBef>
                <a:spcPts val="0"/>
              </a:spcBef>
              <a:spcAft>
                <a:spcPts val="0"/>
              </a:spcAft>
              <a:buSzPts val="2000"/>
              <a:buNone/>
            </a:pPr>
            <a:endParaRPr/>
          </a:p>
          <a:p>
            <a:pPr marL="76200" marR="76200" lvl="0" indent="0" algn="l" rtl="0">
              <a:lnSpc>
                <a:spcPct val="150001"/>
              </a:lnSpc>
              <a:spcBef>
                <a:spcPts val="300"/>
              </a:spcBef>
              <a:spcAft>
                <a:spcPts val="0"/>
              </a:spcAft>
              <a:buClr>
                <a:schemeClr val="dk1"/>
              </a:buClr>
              <a:buSzPts val="1100"/>
              <a:buFont typeface="Arial"/>
              <a:buNone/>
            </a:pPr>
            <a:endParaRPr/>
          </a:p>
          <a:p>
            <a:pPr marL="0" lvl="0" indent="0" algn="l" rtl="0">
              <a:lnSpc>
                <a:spcPct val="100000"/>
              </a:lnSpc>
              <a:spcBef>
                <a:spcPts val="300"/>
              </a:spcBef>
              <a:spcAft>
                <a:spcPts val="0"/>
              </a:spcAft>
              <a:buSzPts val="2000"/>
              <a:buNone/>
            </a:pPr>
            <a:endParaRPr/>
          </a:p>
          <a:p>
            <a:pPr marL="0" lvl="0" indent="0" algn="l" rtl="0">
              <a:lnSpc>
                <a:spcPct val="100000"/>
              </a:lnSpc>
              <a:spcBef>
                <a:spcPts val="0"/>
              </a:spcBef>
              <a:spcAft>
                <a:spcPts val="0"/>
              </a:spcAft>
              <a:buSzPts val="2000"/>
              <a:buNone/>
            </a:pPr>
            <a:endParaRPr/>
          </a:p>
        </p:txBody>
      </p:sp>
      <p:sp>
        <p:nvSpPr>
          <p:cNvPr id="258" name="Google Shape;258;p7"/>
          <p:cNvSpPr txBox="1">
            <a:spLocks noGrp="1"/>
          </p:cNvSpPr>
          <p:nvPr>
            <p:ph type="title" idx="3"/>
          </p:nvPr>
        </p:nvSpPr>
        <p:spPr>
          <a:xfrm>
            <a:off x="390525" y="153125"/>
            <a:ext cx="2597400" cy="29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700"/>
              <a:buNone/>
            </a:pPr>
            <a:r>
              <a:rPr lang="en"/>
              <a:t>Olive4Equity - Amplify the voices of Black mothers</a:t>
            </a:r>
            <a:endParaRPr/>
          </a:p>
          <a:p>
            <a:pPr marL="0" lvl="0" indent="0" algn="l" rtl="0">
              <a:lnSpc>
                <a:spcPct val="100000"/>
              </a:lnSpc>
              <a:spcBef>
                <a:spcPts val="0"/>
              </a:spcBef>
              <a:spcAft>
                <a:spcPts val="0"/>
              </a:spcAft>
              <a:buClr>
                <a:schemeClr val="dk1"/>
              </a:buClr>
              <a:buSzPts val="1100"/>
              <a:buFont typeface="Arial"/>
              <a:buNone/>
            </a:pPr>
            <a:endParaRPr/>
          </a:p>
        </p:txBody>
      </p:sp>
      <p:pic>
        <p:nvPicPr>
          <p:cNvPr id="259" name="Google Shape;259;p7"/>
          <p:cNvPicPr preferRelativeResize="0"/>
          <p:nvPr/>
        </p:nvPicPr>
        <p:blipFill rotWithShape="1">
          <a:blip r:embed="rId3">
            <a:alphaModFix/>
          </a:blip>
          <a:srcRect/>
          <a:stretch/>
        </p:blipFill>
        <p:spPr>
          <a:xfrm>
            <a:off x="7512550" y="450432"/>
            <a:ext cx="1448225" cy="20198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f2e6b09d38_0_77"/>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Addressing questions</a:t>
            </a:r>
            <a:endParaRPr/>
          </a:p>
        </p:txBody>
      </p:sp>
      <p:sp>
        <p:nvSpPr>
          <p:cNvPr id="205" name="Google Shape;205;gf2e6b09d38_0_77"/>
          <p:cNvSpPr txBox="1">
            <a:spLocks noGrp="1"/>
          </p:cNvSpPr>
          <p:nvPr>
            <p:ph type="title" idx="3"/>
          </p:nvPr>
        </p:nvSpPr>
        <p:spPr>
          <a:xfrm>
            <a:off x="390525" y="153125"/>
            <a:ext cx="31038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dirty="0"/>
          </a:p>
          <a:p>
            <a:pPr marL="0" lvl="0" indent="0" algn="l" rtl="0">
              <a:spcBef>
                <a:spcPts val="0"/>
              </a:spcBef>
              <a:spcAft>
                <a:spcPts val="0"/>
              </a:spcAft>
              <a:buClr>
                <a:schemeClr val="dk1"/>
              </a:buClr>
              <a:buSzPts val="1100"/>
              <a:buFont typeface="Arial"/>
              <a:buNone/>
            </a:pPr>
            <a:endParaRPr dirty="0"/>
          </a:p>
        </p:txBody>
      </p:sp>
      <p:sp>
        <p:nvSpPr>
          <p:cNvPr id="206" name="Google Shape;206;gf2e6b09d38_0_77"/>
          <p:cNvSpPr txBox="1"/>
          <p:nvPr/>
        </p:nvSpPr>
        <p:spPr>
          <a:xfrm>
            <a:off x="559500" y="1109725"/>
            <a:ext cx="7332300" cy="375484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roxima Nova"/>
              <a:buChar char="●"/>
            </a:pPr>
            <a:r>
              <a:rPr lang="en" dirty="0">
                <a:latin typeface="Proxima Nova"/>
                <a:ea typeface="Proxima Nova"/>
                <a:cs typeface="Proxima Nova"/>
                <a:sym typeface="Proxima Nova"/>
              </a:rPr>
              <a:t>Will this solution be accessible?</a:t>
            </a:r>
            <a:endParaRPr dirty="0">
              <a:latin typeface="Proxima Nova"/>
              <a:ea typeface="Proxima Nova"/>
              <a:cs typeface="Proxima Nova"/>
              <a:sym typeface="Proxima Nova"/>
            </a:endParaRPr>
          </a:p>
          <a:p>
            <a:pPr marL="914400" lvl="1" indent="-317500" algn="l" rtl="0">
              <a:spcBef>
                <a:spcPts val="1000"/>
              </a:spcBef>
              <a:spcAft>
                <a:spcPts val="0"/>
              </a:spcAft>
              <a:buSzPts val="1400"/>
              <a:buFont typeface="Proxima Nova"/>
              <a:buChar char="○"/>
            </a:pPr>
            <a:r>
              <a:rPr lang="en" dirty="0">
                <a:latin typeface="Proxima Nova"/>
                <a:ea typeface="Proxima Nova"/>
                <a:cs typeface="Proxima Nova"/>
                <a:sym typeface="Proxima Nova"/>
              </a:rPr>
              <a:t>2018 report</a:t>
            </a:r>
            <a:r>
              <a:rPr lang="en" dirty="0">
                <a:solidFill>
                  <a:srgbClr val="1D1C1D"/>
                </a:solidFill>
                <a:latin typeface="Proxima Nova"/>
                <a:ea typeface="Proxima Nova"/>
                <a:cs typeface="Proxima Nova"/>
                <a:sym typeface="Proxima Nova"/>
              </a:rPr>
              <a:t> about Medicaid and digital health: "Our survey finds that adult Medicaid beneficiaries own smartphones (86 percent) and tablets (69 percent) </a:t>
            </a:r>
            <a:r>
              <a:rPr lang="en" b="1" dirty="0">
                <a:solidFill>
                  <a:srgbClr val="1D1C1D"/>
                </a:solidFill>
                <a:latin typeface="Proxima Nova"/>
                <a:ea typeface="Proxima Nova"/>
                <a:cs typeface="Proxima Nova"/>
                <a:sym typeface="Proxima Nova"/>
              </a:rPr>
              <a:t>at the same rates</a:t>
            </a:r>
            <a:r>
              <a:rPr lang="en" dirty="0">
                <a:solidFill>
                  <a:srgbClr val="1D1C1D"/>
                </a:solidFill>
                <a:latin typeface="Proxima Nova"/>
                <a:ea typeface="Proxima Nova"/>
                <a:cs typeface="Proxima Nova"/>
                <a:sym typeface="Proxima Nova"/>
              </a:rPr>
              <a:t> as the general adult US population (86 percent and 72 percent, respectively)" </a:t>
            </a:r>
            <a:endParaRPr dirty="0">
              <a:solidFill>
                <a:srgbClr val="1D1C1D"/>
              </a:solidFill>
              <a:latin typeface="Proxima Nova"/>
              <a:ea typeface="Proxima Nova"/>
              <a:cs typeface="Proxima Nova"/>
              <a:sym typeface="Proxima Nova"/>
            </a:endParaRPr>
          </a:p>
          <a:p>
            <a:pPr marL="914400" lvl="1" indent="-317500" algn="l" rtl="0">
              <a:spcBef>
                <a:spcPts val="1000"/>
              </a:spcBef>
              <a:spcAft>
                <a:spcPts val="0"/>
              </a:spcAft>
              <a:buSzPts val="1400"/>
              <a:buFont typeface="Proxima Nova"/>
              <a:buChar char="○"/>
            </a:pPr>
            <a:r>
              <a:rPr lang="en" dirty="0">
                <a:latin typeface="Proxima Nova"/>
                <a:ea typeface="Proxima Nova"/>
                <a:cs typeface="Proxima Nova"/>
                <a:sym typeface="Proxima Nova"/>
              </a:rPr>
              <a:t>Include an ‘offline’ mode where the mothers have a paper log to take home and in info sheet on when to call their provider.</a:t>
            </a:r>
            <a:endParaRPr dirty="0">
              <a:latin typeface="Proxima Nova"/>
              <a:ea typeface="Proxima Nova"/>
              <a:cs typeface="Proxima Nova"/>
              <a:sym typeface="Proxima Nova"/>
            </a:endParaRPr>
          </a:p>
          <a:p>
            <a:pPr marL="457200" lvl="0" indent="-317500" algn="l" rtl="0">
              <a:spcBef>
                <a:spcPts val="1000"/>
              </a:spcBef>
              <a:spcAft>
                <a:spcPts val="0"/>
              </a:spcAft>
              <a:buSzPts val="1400"/>
              <a:buFont typeface="Proxima Nova"/>
              <a:buChar char="●"/>
            </a:pPr>
            <a:r>
              <a:rPr lang="en" dirty="0">
                <a:latin typeface="Proxima Nova"/>
                <a:ea typeface="Proxima Nova"/>
                <a:cs typeface="Proxima Nova"/>
                <a:sym typeface="Proxima Nova"/>
              </a:rPr>
              <a:t>Is my privacy protected?</a:t>
            </a:r>
            <a:endParaRPr dirty="0">
              <a:latin typeface="Proxima Nova"/>
              <a:ea typeface="Proxima Nova"/>
              <a:cs typeface="Proxima Nova"/>
              <a:sym typeface="Proxima Nova"/>
            </a:endParaRPr>
          </a:p>
          <a:p>
            <a:pPr marL="914400" lvl="1" indent="-317500" algn="l" rtl="0">
              <a:spcBef>
                <a:spcPts val="1000"/>
              </a:spcBef>
              <a:spcAft>
                <a:spcPts val="0"/>
              </a:spcAft>
              <a:buSzPts val="1400"/>
              <a:buFont typeface="Proxima Nova"/>
              <a:buChar char="○"/>
            </a:pPr>
            <a:r>
              <a:rPr lang="en" dirty="0">
                <a:latin typeface="Proxima Nova"/>
                <a:ea typeface="Proxima Nova"/>
                <a:cs typeface="Proxima Nova"/>
                <a:sym typeface="Proxima Nova"/>
              </a:rPr>
              <a:t>Create a stable workflow that ensures all data is captured and secured correctly in a HIPAA compliant manner. This ensures the reliability of data and keeps the information secure from the source to the storage.</a:t>
            </a:r>
            <a:endParaRPr dirty="0">
              <a:latin typeface="Proxima Nova"/>
              <a:ea typeface="Proxima Nova"/>
              <a:cs typeface="Proxima Nova"/>
              <a:sym typeface="Proxima Nova"/>
            </a:endParaRPr>
          </a:p>
          <a:p>
            <a:pPr marL="914400" lvl="1" indent="-317500" algn="l" rtl="0">
              <a:spcBef>
                <a:spcPts val="1000"/>
              </a:spcBef>
              <a:spcAft>
                <a:spcPts val="1000"/>
              </a:spcAft>
              <a:buSzPts val="1400"/>
              <a:buFont typeface="Proxima Nova"/>
              <a:buChar char="○"/>
            </a:pPr>
            <a:r>
              <a:rPr lang="en" dirty="0">
                <a:latin typeface="Proxima Nova"/>
                <a:ea typeface="Proxima Nova"/>
                <a:cs typeface="Proxima Nova"/>
                <a:sym typeface="Proxima Nova"/>
              </a:rPr>
              <a:t>Make it optional to share the data with your provider or not. Patient facing app will still have the ability to track and inform mothers of cardiovascular risk. </a:t>
            </a:r>
            <a:endParaRPr dirty="0">
              <a:latin typeface="Proxima Nova"/>
              <a:ea typeface="Proxima Nova"/>
              <a:cs typeface="Proxima Nova"/>
              <a:sym typeface="Proxima Nova"/>
            </a:endParaRPr>
          </a:p>
        </p:txBody>
      </p:sp>
      <p:sp>
        <p:nvSpPr>
          <p:cNvPr id="207" name="Google Shape;207;gf2e6b09d38_0_77"/>
          <p:cNvSpPr txBox="1"/>
          <p:nvPr/>
        </p:nvSpPr>
        <p:spPr>
          <a:xfrm>
            <a:off x="154700" y="4737025"/>
            <a:ext cx="7891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hlinkClick r:id="rId3"/>
              </a:rPr>
              <a:t>https://cookcountyhealth.org/wp-content/uploads/6.-SP-HIS-article-2-12-21-18.pdf</a:t>
            </a:r>
            <a:r>
              <a:rPr lang="en" sz="1100" dirty="0"/>
              <a:t> </a:t>
            </a:r>
            <a:endParaRPr sz="1100" dirty="0"/>
          </a:p>
        </p:txBody>
      </p:sp>
    </p:spTree>
  </p:cSld>
  <p:clrMapOvr>
    <a:masterClrMapping/>
  </p:clrMapOvr>
</p:sld>
</file>

<file path=ppt/theme/theme1.xml><?xml version="1.0" encoding="utf-8"?>
<a:theme xmlns:a="http://schemas.openxmlformats.org/drawingml/2006/main" name="Olive Master Theme">
  <a:themeElements>
    <a:clrScheme name="Simple Light">
      <a:dk1>
        <a:srgbClr val="000000"/>
      </a:dk1>
      <a:lt1>
        <a:srgbClr val="FFFFFF"/>
      </a:lt1>
      <a:dk2>
        <a:srgbClr val="595959"/>
      </a:dk2>
      <a:lt2>
        <a:srgbClr val="EEEEEE"/>
      </a:lt2>
      <a:accent1>
        <a:srgbClr val="7C00ED"/>
      </a:accent1>
      <a:accent2>
        <a:srgbClr val="1B063B"/>
      </a:accent2>
      <a:accent3>
        <a:srgbClr val="6B00C4"/>
      </a:accent3>
      <a:accent4>
        <a:srgbClr val="46007E"/>
      </a:accent4>
      <a:accent5>
        <a:srgbClr val="E0CEF8"/>
      </a:accent5>
      <a:accent6>
        <a:srgbClr val="D7D7D7"/>
      </a:accent6>
      <a:hlink>
        <a:srgbClr val="67CC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2203</Words>
  <Application>Microsoft Macintosh PowerPoint</Application>
  <PresentationFormat>On-screen Show (16:9)</PresentationFormat>
  <Paragraphs>149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Times New Roman</vt:lpstr>
      <vt:lpstr>Proxima Nova</vt:lpstr>
      <vt:lpstr>Arial</vt:lpstr>
      <vt:lpstr>Courier New</vt:lpstr>
      <vt:lpstr>Proxima Nova Extrabold</vt:lpstr>
      <vt:lpstr>Olive Master Theme</vt:lpstr>
      <vt:lpstr> Kashif Ross, MS Jackie Kokx, MS Rosie Martinez, ScD, MPH Rylan Larsen, PhD Megan Bultema, PhD  </vt:lpstr>
      <vt:lpstr>The problem</vt:lpstr>
      <vt:lpstr>The problem</vt:lpstr>
      <vt:lpstr>The Solution: Daily home blood pressure monitoring through mobile devices for early detection of hypertensive signs in Black postpartum mothers integration and alert system for providers.</vt:lpstr>
      <vt:lpstr>Olive4Equity - Amplify the voices of Black mothers  </vt:lpstr>
      <vt:lpstr>Implementation</vt:lpstr>
      <vt:lpstr>Benefits &amp; Advantages </vt:lpstr>
      <vt:lpstr>Closing   We believe that objective data can amplify Black mother’s voices and save lives like Shalon Irving’s.  Integrating mobile devices with provider systems can provide access to treatment for communities in a care desert.  Daily home blood pressure monitoring in the postpartum period can reduce maternal mortality of Black mothers in the state of Georgia.    </vt:lpstr>
      <vt:lpstr>Solution: Addressing questions</vt:lpstr>
      <vt:lpstr>Value of Olive4Equity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Kashif Ross, MS Jackie Kokx, MS Rosie Martinez, ScD, MPH Rylan Larsen, PhD Megan Bultema, PhD  </dc:title>
  <cp:lastModifiedBy>Rosie Martinez</cp:lastModifiedBy>
  <cp:revision>2</cp:revision>
  <dcterms:modified xsi:type="dcterms:W3CDTF">2021-09-26T18:06:50Z</dcterms:modified>
</cp:coreProperties>
</file>